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7"/>
  </p:notesMasterIdLst>
  <p:sldIdLst>
    <p:sldId id="276" r:id="rId5"/>
    <p:sldId id="366" r:id="rId6"/>
    <p:sldId id="352" r:id="rId7"/>
    <p:sldId id="356" r:id="rId8"/>
    <p:sldId id="368" r:id="rId9"/>
    <p:sldId id="362" r:id="rId10"/>
    <p:sldId id="363" r:id="rId11"/>
    <p:sldId id="367" r:id="rId12"/>
    <p:sldId id="369" r:id="rId13"/>
    <p:sldId id="370" r:id="rId14"/>
    <p:sldId id="359" r:id="rId15"/>
    <p:sldId id="339" r:id="rId16"/>
  </p:sldIdLst>
  <p:sldSz cx="12188825" cy="6858000"/>
  <p:notesSz cx="7099300" cy="10234613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 userDrawn="1">
          <p15:clr>
            <a:srgbClr val="A4A3A4"/>
          </p15:clr>
        </p15:guide>
        <p15:guide id="3" orient="horz" pos="4247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7911B36-AA83-FA3A-0F69-3A4531B7F5E1}" name="Barnabás Hajdu" initials="BH" userId="116f240e6a21da2a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7529"/>
    <a:srgbClr val="A19574"/>
    <a:srgbClr val="C3986D"/>
    <a:srgbClr val="9C786D"/>
    <a:srgbClr val="A2624B"/>
    <a:srgbClr val="F1A22E"/>
    <a:srgbClr val="B4995E"/>
    <a:srgbClr val="EED0B3"/>
    <a:srgbClr val="BAA78A"/>
    <a:srgbClr val="2B2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Közepesen sötét stílus 2 – 6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54"/>
    <p:restoredTop sz="94674"/>
  </p:normalViewPr>
  <p:slideViewPr>
    <p:cSldViewPr>
      <p:cViewPr varScale="1">
        <p:scale>
          <a:sx n="60" d="100"/>
          <a:sy n="60" d="100"/>
        </p:scale>
        <p:origin x="672" y="48"/>
      </p:cViewPr>
      <p:guideLst>
        <p:guide orient="horz" pos="2160"/>
        <p:guide pos="3839"/>
        <p:guide orient="horz" pos="42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láth Anna" userId="3480bb44-2ba8-463a-9689-38c1004a7f83" providerId="ADAL" clId="{65AEFDB5-E178-4F28-9B98-AFCE52664027}"/>
    <pc:docChg chg="undo redo custSel modSld">
      <pc:chgData name="Majláth Anna" userId="3480bb44-2ba8-463a-9689-38c1004a7f83" providerId="ADAL" clId="{65AEFDB5-E178-4F28-9B98-AFCE52664027}" dt="2023-07-05T14:18:05.746" v="57" actId="1076"/>
      <pc:docMkLst>
        <pc:docMk/>
      </pc:docMkLst>
      <pc:sldChg chg="addSp modSp mod">
        <pc:chgData name="Majláth Anna" userId="3480bb44-2ba8-463a-9689-38c1004a7f83" providerId="ADAL" clId="{65AEFDB5-E178-4F28-9B98-AFCE52664027}" dt="2023-07-05T14:18:05.746" v="57" actId="1076"/>
        <pc:sldMkLst>
          <pc:docMk/>
          <pc:sldMk cId="686416172" sldId="276"/>
        </pc:sldMkLst>
        <pc:spChg chg="add mod">
          <ac:chgData name="Majláth Anna" userId="3480bb44-2ba8-463a-9689-38c1004a7f83" providerId="ADAL" clId="{65AEFDB5-E178-4F28-9B98-AFCE52664027}" dt="2023-07-05T14:18:00.437" v="56" actId="1076"/>
          <ac:spMkLst>
            <pc:docMk/>
            <pc:sldMk cId="686416172" sldId="276"/>
            <ac:spMk id="3" creationId="{BF789F7F-939F-427F-23DA-1EA520E1EE26}"/>
          </ac:spMkLst>
        </pc:spChg>
        <pc:spChg chg="mod">
          <ac:chgData name="Majláth Anna" userId="3480bb44-2ba8-463a-9689-38c1004a7f83" providerId="ADAL" clId="{65AEFDB5-E178-4F28-9B98-AFCE52664027}" dt="2023-07-05T14:16:36.639" v="4" actId="1076"/>
          <ac:spMkLst>
            <pc:docMk/>
            <pc:sldMk cId="686416172" sldId="276"/>
            <ac:spMk id="9" creationId="{176A9D32-A46F-49A5-B49F-B4A9D2A28A09}"/>
          </ac:spMkLst>
        </pc:spChg>
        <pc:spChg chg="mod">
          <ac:chgData name="Majláth Anna" userId="3480bb44-2ba8-463a-9689-38c1004a7f83" providerId="ADAL" clId="{65AEFDB5-E178-4F28-9B98-AFCE52664027}" dt="2023-07-05T14:18:05.746" v="57" actId="1076"/>
          <ac:spMkLst>
            <pc:docMk/>
            <pc:sldMk cId="686416172" sldId="276"/>
            <ac:spMk id="11" creationId="{1723A429-B844-41DE-91F3-DDBA1BEDB4A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AB488F7-1FAC-40D2-BB7E-BA3CE28D8950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8" y="768350"/>
            <a:ext cx="68167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8829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600" b="1" kern="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Fontos megjegyezni, hogy a </a:t>
            </a:r>
            <a:r>
              <a:rPr lang="hu-HU" sz="1600" b="1" kern="1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venture</a:t>
            </a:r>
            <a:r>
              <a:rPr lang="hu-HU" sz="1600" b="1" kern="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1600" b="1" kern="1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capital</a:t>
            </a:r>
            <a:r>
              <a:rPr lang="hu-HU" sz="1600" b="1" kern="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és a </a:t>
            </a:r>
            <a:r>
              <a:rPr lang="hu-HU" sz="1600" b="1" kern="1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private</a:t>
            </a:r>
            <a:r>
              <a:rPr lang="hu-HU" sz="1600" b="1" kern="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1600" b="1" kern="1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equity</a:t>
            </a:r>
            <a:r>
              <a:rPr lang="hu-HU" sz="1600" b="1" kern="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befektetések között nincs egyetlen standard </a:t>
            </a:r>
            <a:r>
              <a:rPr lang="hu-HU" sz="1600" b="1" kern="1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kategorizáció</a:t>
            </a:r>
            <a:r>
              <a:rPr lang="hu-HU" sz="1600" b="1" kern="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és azok konkrét típusai és stratégiái változhatnak a befektetők preferenciáitól és a piaci környezettől függően.</a:t>
            </a:r>
            <a:endParaRPr lang="hu-HU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45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HU" dirty="0"/>
              <a:t>Angyalbefektetők említése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74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ED2F1452-44C5-47E0-A3DF-0106DFB035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460" y="-1172"/>
            <a:ext cx="7188072" cy="5552102"/>
          </a:xfrm>
          <a:custGeom>
            <a:avLst/>
            <a:gdLst>
              <a:gd name="connsiteX0" fmla="*/ 5543742 w 7188072"/>
              <a:gd name="connsiteY0" fmla="*/ 0 h 5552102"/>
              <a:gd name="connsiteX1" fmla="*/ 7188072 w 7188072"/>
              <a:gd name="connsiteY1" fmla="*/ 0 h 5552102"/>
              <a:gd name="connsiteX2" fmla="*/ 6157430 w 7188072"/>
              <a:gd name="connsiteY2" fmla="*/ 794840 h 5552102"/>
              <a:gd name="connsiteX3" fmla="*/ 0 w 7188072"/>
              <a:gd name="connsiteY3" fmla="*/ 0 h 5552102"/>
              <a:gd name="connsiteX4" fmla="*/ 5329392 w 7188072"/>
              <a:gd name="connsiteY4" fmla="*/ 0 h 5552102"/>
              <a:gd name="connsiteX5" fmla="*/ 6022360 w 7188072"/>
              <a:gd name="connsiteY5" fmla="*/ 903762 h 5552102"/>
              <a:gd name="connsiteX6" fmla="*/ 0 w 7188072"/>
              <a:gd name="connsiteY6" fmla="*/ 5552102 h 5552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72" h="5552102">
                <a:moveTo>
                  <a:pt x="5543742" y="0"/>
                </a:moveTo>
                <a:lnTo>
                  <a:pt x="7188072" y="0"/>
                </a:lnTo>
                <a:lnTo>
                  <a:pt x="6157430" y="794840"/>
                </a:lnTo>
                <a:close/>
                <a:moveTo>
                  <a:pt x="0" y="0"/>
                </a:moveTo>
                <a:lnTo>
                  <a:pt x="5329392" y="0"/>
                </a:lnTo>
                <a:lnTo>
                  <a:pt x="6022360" y="903762"/>
                </a:lnTo>
                <a:lnTo>
                  <a:pt x="0" y="555210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2766705" y="4635815"/>
            <a:ext cx="5616624" cy="764439"/>
          </a:xfrm>
        </p:spPr>
        <p:txBody>
          <a:bodyPr lIns="0" rIns="0" anchor="b">
            <a:noAutofit/>
          </a:bodyPr>
          <a:lstStyle>
            <a:lvl1pPr algn="l">
              <a:defRPr lang="en-US" sz="4400" b="1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2766704" y="5474344"/>
            <a:ext cx="5631964" cy="764440"/>
          </a:xfrm>
        </p:spPr>
        <p:txBody>
          <a:bodyPr lIns="0" rIns="0">
            <a:normAutofit/>
          </a:bodyPr>
          <a:lstStyle>
            <a:lvl1pPr marL="0" indent="0" algn="l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0ED80F7-641C-41FD-97D9-05CEDCFD3AF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88825" cy="6858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2800"/>
            </a:lvl1pPr>
          </a:lstStyle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30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048BB92-C31E-439F-A7B1-103E85144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</p:spPr>
        <p:txBody>
          <a:bodyPr>
            <a:noAutofit/>
          </a:bodyPr>
          <a:lstStyle>
            <a:lvl1pPr algn="l">
              <a:defRPr sz="3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814869D6-108A-4F6A-8571-0886622CD6A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935355"/>
            <a:ext cx="10969625" cy="431701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09494" indent="0" algn="l">
              <a:buNone/>
              <a:defRPr/>
            </a:lvl2pPr>
            <a:lvl3pPr marL="1218986" indent="0" algn="l">
              <a:buNone/>
              <a:defRPr/>
            </a:lvl3pPr>
            <a:lvl4pPr marL="1828480" indent="0" algn="l">
              <a:buNone/>
              <a:defRPr/>
            </a:lvl4pPr>
            <a:lvl5pPr marL="2437973" indent="0" algn="l">
              <a:buNone/>
              <a:defRPr/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7" name="Picture Placeholder 18">
            <a:extLst>
              <a:ext uri="{FF2B5EF4-FFF2-40B4-BE49-F238E27FC236}">
                <a16:creationId xmlns:a16="http://schemas.microsoft.com/office/drawing/2014/main" id="{28E03577-A7BD-4424-9D23-AF7DFEE339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332986" y="1627631"/>
            <a:ext cx="2341563" cy="4352481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/>
            </a:lvl1pPr>
          </a:lstStyle>
          <a:p>
            <a:endParaRPr lang="en-IN"/>
          </a:p>
        </p:txBody>
      </p:sp>
      <p:sp>
        <p:nvSpPr>
          <p:cNvPr id="8" name="Picture Placeholder 18">
            <a:extLst>
              <a:ext uri="{FF2B5EF4-FFF2-40B4-BE49-F238E27FC236}">
                <a16:creationId xmlns:a16="http://schemas.microsoft.com/office/drawing/2014/main" id="{8EFD83A2-C014-4776-BEB2-C325CC7006B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82455" y="1627631"/>
            <a:ext cx="2341563" cy="4352481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/>
            </a:lvl1pPr>
          </a:lstStyle>
          <a:p>
            <a:endParaRPr lang="en-IN"/>
          </a:p>
        </p:txBody>
      </p:sp>
      <p:sp>
        <p:nvSpPr>
          <p:cNvPr id="9" name="Picture Placeholder 18">
            <a:extLst>
              <a:ext uri="{FF2B5EF4-FFF2-40B4-BE49-F238E27FC236}">
                <a16:creationId xmlns:a16="http://schemas.microsoft.com/office/drawing/2014/main" id="{BCA5A74D-66C1-4887-AA8C-8EF0597CC7C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231924" y="1627631"/>
            <a:ext cx="2341563" cy="4352481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/>
            </a:lvl1pPr>
          </a:lstStyle>
          <a:p>
            <a:endParaRPr lang="en-IN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5DF156E9-98D6-47C2-B640-E45FE72C1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8185" y="6179462"/>
            <a:ext cx="2183859" cy="365125"/>
          </a:xfrm>
        </p:spPr>
        <p:txBody>
          <a:bodyPr lIns="0" rIns="0"/>
          <a:lstStyle>
            <a:lvl1pPr algn="l">
              <a:defRPr/>
            </a:lvl1pPr>
          </a:lstStyle>
          <a:p>
            <a:r>
              <a:rPr lang="en-US" dirty="0"/>
              <a:t>Companyname.com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30670C0-E5EA-4CD0-8AC8-893FF314074B}"/>
              </a:ext>
            </a:extLst>
          </p:cNvPr>
          <p:cNvCxnSpPr>
            <a:cxnSpLocks/>
          </p:cNvCxnSpPr>
          <p:nvPr userDrawn="1"/>
        </p:nvCxnSpPr>
        <p:spPr>
          <a:xfrm>
            <a:off x="2854052" y="6370680"/>
            <a:ext cx="8263618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319A6257-323C-4562-9131-292426E4DFB3}"/>
              </a:ext>
            </a:extLst>
          </p:cNvPr>
          <p:cNvSpPr/>
          <p:nvPr userDrawn="1"/>
        </p:nvSpPr>
        <p:spPr>
          <a:xfrm>
            <a:off x="11206980" y="6179462"/>
            <a:ext cx="382436" cy="38243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4277CF68-9414-4D7F-8FA2-201B7DE99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6980" y="6187598"/>
            <a:ext cx="372404" cy="365125"/>
          </a:xfrm>
          <a:noFill/>
        </p:spPr>
        <p:txBody>
          <a:bodyPr lIns="0" rIns="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631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T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0048BB92-C31E-439F-A7B1-103E85144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</p:spPr>
        <p:txBody>
          <a:bodyPr>
            <a:noAutofit/>
          </a:bodyPr>
          <a:lstStyle>
            <a:lvl1pPr algn="l">
              <a:defRPr sz="3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814869D6-108A-4F6A-8571-0886622CD6A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935355"/>
            <a:ext cx="10969625" cy="431701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09494" indent="0" algn="l">
              <a:buNone/>
              <a:defRPr/>
            </a:lvl2pPr>
            <a:lvl3pPr marL="1218986" indent="0" algn="l">
              <a:buNone/>
              <a:defRPr/>
            </a:lvl3pPr>
            <a:lvl4pPr marL="1828480" indent="0" algn="l">
              <a:buNone/>
              <a:defRPr/>
            </a:lvl4pPr>
            <a:lvl5pPr marL="2437973" indent="0" algn="l">
              <a:buNone/>
              <a:defRPr/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309FBEA-B28D-42EA-8F4C-3D7AFA59E49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441" y="1484784"/>
            <a:ext cx="2655820" cy="2221848"/>
          </a:xfrm>
          <a:custGeom>
            <a:avLst/>
            <a:gdLst>
              <a:gd name="connsiteX0" fmla="*/ 0 w 2701787"/>
              <a:gd name="connsiteY0" fmla="*/ 0 h 2221848"/>
              <a:gd name="connsiteX1" fmla="*/ 2701787 w 2701787"/>
              <a:gd name="connsiteY1" fmla="*/ 0 h 2221848"/>
              <a:gd name="connsiteX2" fmla="*/ 2701787 w 2701787"/>
              <a:gd name="connsiteY2" fmla="*/ 2221848 h 2221848"/>
              <a:gd name="connsiteX3" fmla="*/ 0 w 2701787"/>
              <a:gd name="connsiteY3" fmla="*/ 2221848 h 2221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01787" h="2221848">
                <a:moveTo>
                  <a:pt x="0" y="0"/>
                </a:moveTo>
                <a:lnTo>
                  <a:pt x="2701787" y="0"/>
                </a:lnTo>
                <a:lnTo>
                  <a:pt x="2701787" y="2221848"/>
                </a:lnTo>
                <a:lnTo>
                  <a:pt x="0" y="222184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endParaRPr lang="en-IN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E56A5C4-DA5B-46D2-969A-87279E24BB1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372326" y="3767498"/>
            <a:ext cx="2671144" cy="2221847"/>
          </a:xfrm>
          <a:custGeom>
            <a:avLst/>
            <a:gdLst>
              <a:gd name="connsiteX0" fmla="*/ 0 w 2717376"/>
              <a:gd name="connsiteY0" fmla="*/ 0 h 2221847"/>
              <a:gd name="connsiteX1" fmla="*/ 2717376 w 2717376"/>
              <a:gd name="connsiteY1" fmla="*/ 0 h 2221847"/>
              <a:gd name="connsiteX2" fmla="*/ 2717376 w 2717376"/>
              <a:gd name="connsiteY2" fmla="*/ 2221847 h 2221847"/>
              <a:gd name="connsiteX3" fmla="*/ 0 w 2717376"/>
              <a:gd name="connsiteY3" fmla="*/ 2221847 h 2221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7376" h="2221847">
                <a:moveTo>
                  <a:pt x="0" y="0"/>
                </a:moveTo>
                <a:lnTo>
                  <a:pt x="2717376" y="0"/>
                </a:lnTo>
                <a:lnTo>
                  <a:pt x="2717376" y="2221847"/>
                </a:lnTo>
                <a:lnTo>
                  <a:pt x="0" y="222184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endParaRPr lang="en-IN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7FC6321B-1AA3-42D3-B9A2-FD4CBB3F15B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92433" y="1484784"/>
            <a:ext cx="5386792" cy="4504560"/>
          </a:xfrm>
          <a:custGeom>
            <a:avLst/>
            <a:gdLst>
              <a:gd name="connsiteX0" fmla="*/ 0 w 5480027"/>
              <a:gd name="connsiteY0" fmla="*/ 0 h 4504560"/>
              <a:gd name="connsiteX1" fmla="*/ 5480027 w 5480027"/>
              <a:gd name="connsiteY1" fmla="*/ 0 h 4504560"/>
              <a:gd name="connsiteX2" fmla="*/ 5480027 w 5480027"/>
              <a:gd name="connsiteY2" fmla="*/ 4504560 h 4504560"/>
              <a:gd name="connsiteX3" fmla="*/ 0 w 5480027"/>
              <a:gd name="connsiteY3" fmla="*/ 4504560 h 4504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80027" h="4504560">
                <a:moveTo>
                  <a:pt x="0" y="0"/>
                </a:moveTo>
                <a:lnTo>
                  <a:pt x="5480027" y="0"/>
                </a:lnTo>
                <a:lnTo>
                  <a:pt x="5480027" y="4504560"/>
                </a:lnTo>
                <a:lnTo>
                  <a:pt x="0" y="4504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FontTx/>
              <a:buNone/>
              <a:defRPr sz="1800"/>
            </a:lvl1pPr>
          </a:lstStyle>
          <a:p>
            <a:endParaRPr lang="en-IN"/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BEC2A484-7CCB-454C-987C-E42CC7F2F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8185" y="6179462"/>
            <a:ext cx="2183859" cy="365125"/>
          </a:xfrm>
        </p:spPr>
        <p:txBody>
          <a:bodyPr lIns="0" rIns="0"/>
          <a:lstStyle>
            <a:lvl1pPr algn="l">
              <a:defRPr/>
            </a:lvl1pPr>
          </a:lstStyle>
          <a:p>
            <a:r>
              <a:rPr lang="en-US" dirty="0"/>
              <a:t>Companyname.com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75F27B2-CD25-4FB8-8AD6-7150F0A3C4E2}"/>
              </a:ext>
            </a:extLst>
          </p:cNvPr>
          <p:cNvCxnSpPr>
            <a:cxnSpLocks/>
          </p:cNvCxnSpPr>
          <p:nvPr userDrawn="1"/>
        </p:nvCxnSpPr>
        <p:spPr>
          <a:xfrm>
            <a:off x="2854052" y="6370680"/>
            <a:ext cx="8263618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DC3B99E5-9110-43FC-A645-5F39305183ED}"/>
              </a:ext>
            </a:extLst>
          </p:cNvPr>
          <p:cNvSpPr/>
          <p:nvPr userDrawn="1"/>
        </p:nvSpPr>
        <p:spPr>
          <a:xfrm>
            <a:off x="11206980" y="6179462"/>
            <a:ext cx="382436" cy="38243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4A2E4BD0-BFBB-4FEA-9B8D-5E22771F2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6980" y="6187598"/>
            <a:ext cx="372404" cy="365125"/>
          </a:xfrm>
          <a:noFill/>
        </p:spPr>
        <p:txBody>
          <a:bodyPr lIns="0" rIns="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9500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49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2"/>
            <a:ext cx="4010039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3"/>
            <a:ext cx="5387630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FC507CA0-972C-426B-BA02-374B8E41C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8185" y="6179462"/>
            <a:ext cx="2183859" cy="365125"/>
          </a:xfrm>
        </p:spPr>
        <p:txBody>
          <a:bodyPr lIns="0" rIns="0"/>
          <a:lstStyle>
            <a:lvl1pPr algn="l">
              <a:defRPr/>
            </a:lvl1pPr>
          </a:lstStyle>
          <a:p>
            <a:r>
              <a:rPr lang="en-US" dirty="0"/>
              <a:t>Companyname.com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69A79F5-52F1-4716-95D2-D53CE2721704}"/>
              </a:ext>
            </a:extLst>
          </p:cNvPr>
          <p:cNvCxnSpPr>
            <a:cxnSpLocks/>
          </p:cNvCxnSpPr>
          <p:nvPr userDrawn="1"/>
        </p:nvCxnSpPr>
        <p:spPr>
          <a:xfrm>
            <a:off x="2854052" y="6370680"/>
            <a:ext cx="8263618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B1D6DD99-C2CC-4195-BC2B-C2C3D8014454}"/>
              </a:ext>
            </a:extLst>
          </p:cNvPr>
          <p:cNvSpPr/>
          <p:nvPr userDrawn="1"/>
        </p:nvSpPr>
        <p:spPr>
          <a:xfrm>
            <a:off x="11206980" y="6179462"/>
            <a:ext cx="382436" cy="38243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3F80FEE0-362D-4407-B8D8-5676E910F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6980" y="6187598"/>
            <a:ext cx="372404" cy="365125"/>
          </a:xfrm>
          <a:noFill/>
        </p:spPr>
        <p:txBody>
          <a:bodyPr lIns="0" rIns="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Our Compa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sz="3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98185" y="6179462"/>
            <a:ext cx="2183859" cy="365125"/>
          </a:xfrm>
        </p:spPr>
        <p:txBody>
          <a:bodyPr lIns="0" rIns="0"/>
          <a:lstStyle>
            <a:lvl1pPr algn="l">
              <a:defRPr/>
            </a:lvl1pPr>
          </a:lstStyle>
          <a:p>
            <a:r>
              <a:rPr lang="en-US" dirty="0"/>
              <a:t>Companyname.com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31CEECC-4B90-422D-BEDC-2F43B6AA3B0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935355"/>
            <a:ext cx="10969625" cy="431701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09494" indent="0" algn="l">
              <a:buNone/>
              <a:defRPr/>
            </a:lvl2pPr>
            <a:lvl3pPr marL="1218986" indent="0" algn="l">
              <a:buNone/>
              <a:defRPr/>
            </a:lvl3pPr>
            <a:lvl4pPr marL="1828480" indent="0" algn="l">
              <a:buNone/>
              <a:defRPr/>
            </a:lvl4pPr>
            <a:lvl5pPr marL="2437973" indent="0" algn="l">
              <a:buNone/>
              <a:defRPr/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FD6CD019-DC93-4FB7-9597-A2274BF62A4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94212" y="1692156"/>
            <a:ext cx="7894613" cy="2016224"/>
          </a:xfrm>
          <a:custGeom>
            <a:avLst/>
            <a:gdLst>
              <a:gd name="connsiteX0" fmla="*/ 0 w 7534572"/>
              <a:gd name="connsiteY0" fmla="*/ 0 h 2016224"/>
              <a:gd name="connsiteX1" fmla="*/ 7534572 w 7534572"/>
              <a:gd name="connsiteY1" fmla="*/ 0 h 2016224"/>
              <a:gd name="connsiteX2" fmla="*/ 7534572 w 7534572"/>
              <a:gd name="connsiteY2" fmla="*/ 2016224 h 2016224"/>
              <a:gd name="connsiteX3" fmla="*/ 0 w 7534572"/>
              <a:gd name="connsiteY3" fmla="*/ 2016224 h 2016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34572" h="2016224">
                <a:moveTo>
                  <a:pt x="0" y="0"/>
                </a:moveTo>
                <a:lnTo>
                  <a:pt x="7534572" y="0"/>
                </a:lnTo>
                <a:lnTo>
                  <a:pt x="7534572" y="2016224"/>
                </a:lnTo>
                <a:lnTo>
                  <a:pt x="0" y="201622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>
              <a:buFontTx/>
              <a:buNone/>
              <a:defRPr/>
            </a:lvl1pPr>
          </a:lstStyle>
          <a:p>
            <a:endParaRPr lang="en-IN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C595F9D-E155-4A9A-B081-347041AD28F3}"/>
              </a:ext>
            </a:extLst>
          </p:cNvPr>
          <p:cNvCxnSpPr>
            <a:cxnSpLocks/>
          </p:cNvCxnSpPr>
          <p:nvPr userDrawn="1"/>
        </p:nvCxnSpPr>
        <p:spPr>
          <a:xfrm>
            <a:off x="2854052" y="6370680"/>
            <a:ext cx="8263618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1480AA19-F867-4B23-AD04-8479470714FC}"/>
              </a:ext>
            </a:extLst>
          </p:cNvPr>
          <p:cNvSpPr/>
          <p:nvPr userDrawn="1"/>
        </p:nvSpPr>
        <p:spPr>
          <a:xfrm>
            <a:off x="11206980" y="6179462"/>
            <a:ext cx="382436" cy="38243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206980" y="6187598"/>
            <a:ext cx="372404" cy="365125"/>
          </a:xfrm>
          <a:noFill/>
        </p:spPr>
        <p:txBody>
          <a:bodyPr lIns="0" rIns="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33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Serv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sz="3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98185" y="6179462"/>
            <a:ext cx="2183859" cy="365125"/>
          </a:xfrm>
        </p:spPr>
        <p:txBody>
          <a:bodyPr lIns="0" rIns="0"/>
          <a:lstStyle>
            <a:lvl1pPr algn="l">
              <a:defRPr/>
            </a:lvl1pPr>
          </a:lstStyle>
          <a:p>
            <a:r>
              <a:rPr lang="en-US" dirty="0"/>
              <a:t>Companyname.com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31CEECC-4B90-422D-BEDC-2F43B6AA3B0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935355"/>
            <a:ext cx="10969625" cy="431701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09494" indent="0" algn="l">
              <a:buNone/>
              <a:defRPr/>
            </a:lvl2pPr>
            <a:lvl3pPr marL="1218986" indent="0" algn="l">
              <a:buNone/>
              <a:defRPr/>
            </a:lvl3pPr>
            <a:lvl4pPr marL="1828480" indent="0" algn="l">
              <a:buNone/>
              <a:defRPr/>
            </a:lvl4pPr>
            <a:lvl5pPr marL="2437973" indent="0" algn="l">
              <a:buNone/>
              <a:defRPr/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C595F9D-E155-4A9A-B081-347041AD28F3}"/>
              </a:ext>
            </a:extLst>
          </p:cNvPr>
          <p:cNvCxnSpPr>
            <a:cxnSpLocks/>
          </p:cNvCxnSpPr>
          <p:nvPr userDrawn="1"/>
        </p:nvCxnSpPr>
        <p:spPr>
          <a:xfrm>
            <a:off x="2854052" y="6370680"/>
            <a:ext cx="8263618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1480AA19-F867-4B23-AD04-8479470714FC}"/>
              </a:ext>
            </a:extLst>
          </p:cNvPr>
          <p:cNvSpPr/>
          <p:nvPr userDrawn="1"/>
        </p:nvSpPr>
        <p:spPr>
          <a:xfrm>
            <a:off x="11206980" y="6179462"/>
            <a:ext cx="382436" cy="38243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206980" y="6187598"/>
            <a:ext cx="372404" cy="365125"/>
          </a:xfrm>
          <a:noFill/>
        </p:spPr>
        <p:txBody>
          <a:bodyPr lIns="0" rIns="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44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Business Philosop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sz="3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98185" y="6179462"/>
            <a:ext cx="2183859" cy="365125"/>
          </a:xfrm>
        </p:spPr>
        <p:txBody>
          <a:bodyPr lIns="0" rIns="0"/>
          <a:lstStyle>
            <a:lvl1pPr algn="l">
              <a:defRPr/>
            </a:lvl1pPr>
          </a:lstStyle>
          <a:p>
            <a:r>
              <a:rPr lang="en-US" dirty="0"/>
              <a:t>Companyname.com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31CEECC-4B90-422D-BEDC-2F43B6AA3B0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09600" y="935355"/>
            <a:ext cx="10969625" cy="431701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09494" indent="0" algn="l">
              <a:buNone/>
              <a:defRPr/>
            </a:lvl2pPr>
            <a:lvl3pPr marL="1218986" indent="0" algn="l">
              <a:buNone/>
              <a:defRPr/>
            </a:lvl3pPr>
            <a:lvl4pPr marL="1828480" indent="0" algn="l">
              <a:buNone/>
              <a:defRPr/>
            </a:lvl4pPr>
            <a:lvl5pPr marL="2437973" indent="0" algn="l">
              <a:buNone/>
              <a:defRPr/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C595F9D-E155-4A9A-B081-347041AD28F3}"/>
              </a:ext>
            </a:extLst>
          </p:cNvPr>
          <p:cNvCxnSpPr>
            <a:cxnSpLocks/>
          </p:cNvCxnSpPr>
          <p:nvPr userDrawn="1"/>
        </p:nvCxnSpPr>
        <p:spPr>
          <a:xfrm>
            <a:off x="2854052" y="6370680"/>
            <a:ext cx="8263618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1480AA19-F867-4B23-AD04-8479470714FC}"/>
              </a:ext>
            </a:extLst>
          </p:cNvPr>
          <p:cNvSpPr/>
          <p:nvPr userDrawn="1"/>
        </p:nvSpPr>
        <p:spPr>
          <a:xfrm>
            <a:off x="11206980" y="6179462"/>
            <a:ext cx="382436" cy="38243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206980" y="6187598"/>
            <a:ext cx="372404" cy="365125"/>
          </a:xfrm>
          <a:noFill/>
        </p:spPr>
        <p:txBody>
          <a:bodyPr lIns="0" rIns="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9042677-B3AE-4002-9895-B1C790FB46B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655249"/>
            <a:ext cx="4294188" cy="25908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800"/>
            </a:lvl1pPr>
          </a:lstStyle>
          <a:p>
            <a:endParaRPr lang="en-IN"/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396641B7-E8BF-4E77-B2B4-7DFBC802E68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94637" y="1655249"/>
            <a:ext cx="4294188" cy="2590800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2800"/>
            </a:lvl1pPr>
          </a:lstStyle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1265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</p:spPr>
        <p:txBody>
          <a:bodyPr vert="horz" lIns="0" tIns="60949" rIns="0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138425"/>
            <a:ext cx="10969943" cy="4987739"/>
          </a:xfrm>
          <a:prstGeom prst="rect">
            <a:avLst/>
          </a:prstGeom>
        </p:spPr>
        <p:txBody>
          <a:bodyPr vert="horz" lIns="0" tIns="60949" rIns="0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2" r:id="rId7"/>
    <p:sldLayoutId id="2147483663" r:id="rId8"/>
    <p:sldLayoutId id="2147483664" r:id="rId9"/>
    <p:sldLayoutId id="2147483655" r:id="rId10"/>
    <p:sldLayoutId id="2147483665" r:id="rId11"/>
    <p:sldLayoutId id="2147483666" r:id="rId12"/>
    <p:sldLayoutId id="2147483667" r:id="rId13"/>
    <p:sldLayoutId id="2147483656" r:id="rId14"/>
    <p:sldLayoutId id="2147483657" r:id="rId15"/>
  </p:sldLayoutIdLst>
  <p:txStyles>
    <p:titleStyle>
      <a:lvl1pPr algn="ctr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457120" indent="-457120" algn="ctr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990427" indent="-380933" algn="ctr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523733" indent="-304747" algn="ctr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2133227" indent="-304747" algn="ctr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742720" indent="-304747" algn="ctr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svg"/><Relationship Id="rId3" Type="http://schemas.openxmlformats.org/officeDocument/2006/relationships/image" Target="../media/image3.png"/><Relationship Id="rId7" Type="http://schemas.openxmlformats.org/officeDocument/2006/relationships/image" Target="../media/image14.sv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svg"/><Relationship Id="rId5" Type="http://schemas.openxmlformats.org/officeDocument/2006/relationships/image" Target="../media/image12.sv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3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176A9D32-A46F-49A5-B49F-B4A9D2A28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8262" y="3201815"/>
            <a:ext cx="5824604" cy="1107159"/>
          </a:xfrm>
        </p:spPr>
        <p:txBody>
          <a:bodyPr/>
          <a:lstStyle/>
          <a:p>
            <a:pPr algn="ctr"/>
            <a:r>
              <a:rPr lang="hu-HU" sz="2800" dirty="0">
                <a:solidFill>
                  <a:srgbClr val="B4995E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TŐKEALAPOKRÓL ÁLTALÁNOSAN</a:t>
            </a:r>
            <a:endParaRPr lang="en-IN" sz="2800" dirty="0">
              <a:solidFill>
                <a:srgbClr val="B4995E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reeform 7">
            <a:extLst>
              <a:ext uri="{FF2B5EF4-FFF2-40B4-BE49-F238E27FC236}">
                <a16:creationId xmlns:a16="http://schemas.microsoft.com/office/drawing/2014/main" id="{E59F289C-0C39-48E7-A676-8BB53195FC6B}"/>
              </a:ext>
            </a:extLst>
          </p:cNvPr>
          <p:cNvSpPr>
            <a:spLocks/>
          </p:cNvSpPr>
          <p:nvPr/>
        </p:nvSpPr>
        <p:spPr bwMode="auto">
          <a:xfrm>
            <a:off x="6257741" y="-1172"/>
            <a:ext cx="5335265" cy="4038963"/>
          </a:xfrm>
          <a:custGeom>
            <a:avLst/>
            <a:gdLst>
              <a:gd name="T0" fmla="*/ 812 w 1817"/>
              <a:gd name="T1" fmla="*/ 1372 h 1372"/>
              <a:gd name="T2" fmla="*/ 1817 w 1817"/>
              <a:gd name="T3" fmla="*/ 598 h 1372"/>
              <a:gd name="T4" fmla="*/ 1356 w 1817"/>
              <a:gd name="T5" fmla="*/ 0 h 1372"/>
              <a:gd name="T6" fmla="*/ 412 w 1817"/>
              <a:gd name="T7" fmla="*/ 0 h 1372"/>
              <a:gd name="T8" fmla="*/ 0 w 1817"/>
              <a:gd name="T9" fmla="*/ 316 h 1372"/>
              <a:gd name="T10" fmla="*/ 812 w 1817"/>
              <a:gd name="T11" fmla="*/ 1372 h 1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17" h="1372">
                <a:moveTo>
                  <a:pt x="812" y="1372"/>
                </a:moveTo>
                <a:lnTo>
                  <a:pt x="1817" y="598"/>
                </a:lnTo>
                <a:lnTo>
                  <a:pt x="1356" y="0"/>
                </a:lnTo>
                <a:lnTo>
                  <a:pt x="412" y="0"/>
                </a:lnTo>
                <a:lnTo>
                  <a:pt x="0" y="316"/>
                </a:lnTo>
                <a:lnTo>
                  <a:pt x="812" y="1372"/>
                </a:lnTo>
                <a:close/>
              </a:path>
            </a:pathLst>
          </a:custGeom>
          <a:solidFill>
            <a:srgbClr val="B4995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7" name="Freeform 8">
            <a:extLst>
              <a:ext uri="{FF2B5EF4-FFF2-40B4-BE49-F238E27FC236}">
                <a16:creationId xmlns:a16="http://schemas.microsoft.com/office/drawing/2014/main" id="{9315EC2D-BFAE-4B5B-BCC8-F7F9663A40D7}"/>
              </a:ext>
            </a:extLst>
          </p:cNvPr>
          <p:cNvSpPr>
            <a:spLocks/>
          </p:cNvSpPr>
          <p:nvPr/>
        </p:nvSpPr>
        <p:spPr bwMode="auto">
          <a:xfrm>
            <a:off x="10456655" y="-1172"/>
            <a:ext cx="1729484" cy="1657389"/>
          </a:xfrm>
          <a:custGeom>
            <a:avLst/>
            <a:gdLst>
              <a:gd name="T0" fmla="*/ 0 w 589"/>
              <a:gd name="T1" fmla="*/ 0 h 563"/>
              <a:gd name="T2" fmla="*/ 433 w 589"/>
              <a:gd name="T3" fmla="*/ 563 h 563"/>
              <a:gd name="T4" fmla="*/ 589 w 589"/>
              <a:gd name="T5" fmla="*/ 442 h 563"/>
              <a:gd name="T6" fmla="*/ 589 w 589"/>
              <a:gd name="T7" fmla="*/ 0 h 563"/>
              <a:gd name="T8" fmla="*/ 0 w 589"/>
              <a:gd name="T9" fmla="*/ 0 h 5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89" h="563">
                <a:moveTo>
                  <a:pt x="0" y="0"/>
                </a:moveTo>
                <a:lnTo>
                  <a:pt x="433" y="563"/>
                </a:lnTo>
                <a:lnTo>
                  <a:pt x="589" y="442"/>
                </a:lnTo>
                <a:lnTo>
                  <a:pt x="589" y="0"/>
                </a:lnTo>
                <a:lnTo>
                  <a:pt x="0" y="0"/>
                </a:lnTo>
                <a:close/>
              </a:path>
            </a:pathLst>
          </a:custGeom>
          <a:solidFill>
            <a:srgbClr val="B4995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8" name="Freeform 9">
            <a:extLst>
              <a:ext uri="{FF2B5EF4-FFF2-40B4-BE49-F238E27FC236}">
                <a16:creationId xmlns:a16="http://schemas.microsoft.com/office/drawing/2014/main" id="{9A352A0F-5651-443F-8497-7C969F288E25}"/>
              </a:ext>
            </a:extLst>
          </p:cNvPr>
          <p:cNvSpPr>
            <a:spLocks/>
          </p:cNvSpPr>
          <p:nvPr/>
        </p:nvSpPr>
        <p:spPr bwMode="auto">
          <a:xfrm>
            <a:off x="8750664" y="1520798"/>
            <a:ext cx="3435475" cy="5337202"/>
          </a:xfrm>
          <a:custGeom>
            <a:avLst/>
            <a:gdLst>
              <a:gd name="T0" fmla="*/ 1050 w 1170"/>
              <a:gd name="T1" fmla="*/ 92 h 1813"/>
              <a:gd name="T2" fmla="*/ 1003 w 1170"/>
              <a:gd name="T3" fmla="*/ 127 h 1813"/>
              <a:gd name="T4" fmla="*/ 0 w 1170"/>
              <a:gd name="T5" fmla="*/ 901 h 1813"/>
              <a:gd name="T6" fmla="*/ 702 w 1170"/>
              <a:gd name="T7" fmla="*/ 1813 h 1813"/>
              <a:gd name="T8" fmla="*/ 1170 w 1170"/>
              <a:gd name="T9" fmla="*/ 1813 h 1813"/>
              <a:gd name="T10" fmla="*/ 1170 w 1170"/>
              <a:gd name="T11" fmla="*/ 0 h 1813"/>
              <a:gd name="T12" fmla="*/ 1050 w 1170"/>
              <a:gd name="T13" fmla="*/ 92 h 18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70" h="1813">
                <a:moveTo>
                  <a:pt x="1050" y="92"/>
                </a:moveTo>
                <a:lnTo>
                  <a:pt x="1003" y="127"/>
                </a:lnTo>
                <a:lnTo>
                  <a:pt x="0" y="901"/>
                </a:lnTo>
                <a:lnTo>
                  <a:pt x="702" y="1813"/>
                </a:lnTo>
                <a:lnTo>
                  <a:pt x="1170" y="1813"/>
                </a:lnTo>
                <a:lnTo>
                  <a:pt x="1170" y="0"/>
                </a:lnTo>
                <a:lnTo>
                  <a:pt x="1050" y="92"/>
                </a:lnTo>
                <a:close/>
              </a:path>
            </a:pathLst>
          </a:custGeom>
          <a:solidFill>
            <a:srgbClr val="B4995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24" name="Picture Placeholder 23">
            <a:extLst>
              <a:ext uri="{FF2B5EF4-FFF2-40B4-BE49-F238E27FC236}">
                <a16:creationId xmlns:a16="http://schemas.microsoft.com/office/drawing/2014/main" id="{F57D69BF-81BB-4E90-B88E-5B91FFD58EE5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460" y="-1172"/>
            <a:ext cx="7188072" cy="5552102"/>
          </a:xfrm>
        </p:spPr>
      </p:pic>
      <p:pic>
        <p:nvPicPr>
          <p:cNvPr id="10" name="Kép 9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8" t="24973" r="13225" b="25080"/>
          <a:stretch/>
        </p:blipFill>
        <p:spPr>
          <a:xfrm>
            <a:off x="45740" y="6093296"/>
            <a:ext cx="2520280" cy="720080"/>
          </a:xfrm>
          <a:prstGeom prst="rect">
            <a:avLst/>
          </a:prstGeom>
        </p:spPr>
      </p:pic>
      <p:sp>
        <p:nvSpPr>
          <p:cNvPr id="11" name="Subtitle 9">
            <a:extLst>
              <a:ext uri="{FF2B5EF4-FFF2-40B4-BE49-F238E27FC236}">
                <a16:creationId xmlns:a16="http://schemas.microsoft.com/office/drawing/2014/main" id="{1723A429-B844-41DE-91F3-DDBA1BEDB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5832" y="5661924"/>
            <a:ext cx="5631964" cy="764440"/>
          </a:xfrm>
        </p:spPr>
        <p:txBody>
          <a:bodyPr>
            <a:normAutofit/>
          </a:bodyPr>
          <a:lstStyle/>
          <a:p>
            <a:r>
              <a:rPr lang="hu-HU" sz="2000" dirty="0">
                <a:solidFill>
                  <a:srgbClr val="645E47"/>
                </a:solidFill>
                <a:latin typeface="Garamond" panose="02020404030301010803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2023. július 6.</a:t>
            </a:r>
            <a:endParaRPr lang="en-IN" sz="2000" dirty="0">
              <a:solidFill>
                <a:srgbClr val="645E47"/>
              </a:solidFill>
              <a:latin typeface="Garamond" panose="02020404030301010803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EEF711E-3296-6937-958F-0C9CF36EDC9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752" y="6044144"/>
            <a:ext cx="2673241" cy="787720"/>
          </a:xfrm>
          <a:prstGeom prst="rect">
            <a:avLst/>
          </a:prstGeom>
        </p:spPr>
      </p:pic>
      <p:sp>
        <p:nvSpPr>
          <p:cNvPr id="3" name="Szövegdoboz 2">
            <a:extLst>
              <a:ext uri="{FF2B5EF4-FFF2-40B4-BE49-F238E27FC236}">
                <a16:creationId xmlns:a16="http://schemas.microsoft.com/office/drawing/2014/main" id="{BF789F7F-939F-427F-23DA-1EA520E1EE26}"/>
              </a:ext>
            </a:extLst>
          </p:cNvPr>
          <p:cNvSpPr txBox="1"/>
          <p:nvPr/>
        </p:nvSpPr>
        <p:spPr>
          <a:xfrm>
            <a:off x="1333887" y="4533136"/>
            <a:ext cx="609245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645E47"/>
                </a:solidFill>
                <a:effectLst/>
                <a:uLnTx/>
                <a:uFillTx/>
                <a:latin typeface="Garamond" panose="02020404030301010803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Előadó</a:t>
            </a:r>
            <a:r>
              <a:rPr kumimoji="0" lang="hu-H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hu-HU" sz="2000" b="1" dirty="0">
                <a:solidFill>
                  <a:srgbClr val="645E47"/>
                </a:solidFill>
                <a:latin typeface="Garamond" panose="02020404030301010803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Vaczkó-Kovács</a:t>
            </a:r>
            <a:r>
              <a:rPr lang="hu-HU" sz="1800" b="1" kern="0" dirty="0">
                <a:effectLst/>
                <a:latin typeface="Arial MT"/>
                <a:ea typeface="Arial MT"/>
                <a:cs typeface="Arial MT"/>
              </a:rPr>
              <a:t> </a:t>
            </a:r>
            <a:r>
              <a:rPr lang="hu-HU" sz="2000" b="1" dirty="0">
                <a:solidFill>
                  <a:srgbClr val="645E47"/>
                </a:solidFill>
                <a:latin typeface="Garamond" panose="02020404030301010803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Orsolya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2000" dirty="0">
                <a:solidFill>
                  <a:srgbClr val="645E47"/>
                </a:solidFill>
                <a:latin typeface="Garamond" panose="02020404030301010803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Cégvezető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0" i="0" u="none" strike="noStrike" kern="1200" cap="none" spc="0" normalizeH="0" baseline="0" noProof="0" dirty="0">
                <a:ln>
                  <a:noFill/>
                </a:ln>
                <a:solidFill>
                  <a:srgbClr val="645E47"/>
                </a:solidFill>
                <a:effectLst/>
                <a:uLnTx/>
                <a:uFillTx/>
                <a:latin typeface="Garamond" panose="02020404030301010803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NC Consulting Zrt.</a:t>
            </a:r>
          </a:p>
        </p:txBody>
      </p:sp>
    </p:spTree>
    <p:extLst>
      <p:ext uri="{BB962C8B-B14F-4D97-AF65-F5344CB8AC3E}">
        <p14:creationId xmlns:p14="http://schemas.microsoft.com/office/powerpoint/2010/main" val="686416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7">
            <a:extLst>
              <a:ext uri="{FF2B5EF4-FFF2-40B4-BE49-F238E27FC236}">
                <a16:creationId xmlns:a16="http://schemas.microsoft.com/office/drawing/2014/main" id="{BD0E4DD1-B7B2-4320-A6C3-94B9901E7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u-HU" b="1" cap="small" dirty="0">
                <a:solidFill>
                  <a:srgbClr val="B4995E"/>
                </a:solidFill>
                <a:latin typeface="Garamond" panose="02020404030301010803" pitchFamily="18" charset="0"/>
              </a:rPr>
              <a:t>Baross Gábor </a:t>
            </a:r>
            <a:r>
              <a:rPr lang="hu-HU" b="1" cap="small" dirty="0" err="1">
                <a:solidFill>
                  <a:srgbClr val="B4995E"/>
                </a:solidFill>
                <a:latin typeface="Garamond" panose="02020404030301010803" pitchFamily="18" charset="0"/>
              </a:rPr>
              <a:t>Újraiparosítási</a:t>
            </a:r>
            <a:r>
              <a:rPr lang="hu-HU" b="1" cap="small" dirty="0">
                <a:solidFill>
                  <a:srgbClr val="B4995E"/>
                </a:solidFill>
                <a:latin typeface="Garamond" panose="02020404030301010803" pitchFamily="18" charset="0"/>
              </a:rPr>
              <a:t> Beruházási </a:t>
            </a:r>
            <a:br>
              <a:rPr lang="hu-HU" b="1" cap="small" dirty="0">
                <a:solidFill>
                  <a:srgbClr val="B4995E"/>
                </a:solidFill>
                <a:latin typeface="Garamond" panose="02020404030301010803" pitchFamily="18" charset="0"/>
              </a:rPr>
            </a:br>
            <a:r>
              <a:rPr lang="hu-HU" b="1" cap="small" dirty="0">
                <a:solidFill>
                  <a:srgbClr val="B4995E"/>
                </a:solidFill>
                <a:latin typeface="Garamond" panose="02020404030301010803" pitchFamily="18" charset="0"/>
              </a:rPr>
              <a:t>Hitel Plusz </a:t>
            </a:r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z="1400" smtClean="0">
                <a:latin typeface="Garamond" panose="02020404030301010803" pitchFamily="18" charset="0"/>
                <a:cs typeface="Times New Roman" panose="02020603050405020304" pitchFamily="18" charset="0"/>
              </a:rPr>
              <a:pPr/>
              <a:t>10</a:t>
            </a:fld>
            <a:endParaRPr lang="en-US" sz="14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pic>
        <p:nvPicPr>
          <p:cNvPr id="25" name="Kép 2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8" t="24973" r="13225" b="25080"/>
          <a:stretch/>
        </p:blipFill>
        <p:spPr>
          <a:xfrm>
            <a:off x="45740" y="6093296"/>
            <a:ext cx="2520280" cy="720080"/>
          </a:xfrm>
          <a:prstGeom prst="rect">
            <a:avLst/>
          </a:prstGeom>
        </p:spPr>
      </p:pic>
      <p:pic>
        <p:nvPicPr>
          <p:cNvPr id="26" name="Kép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49" y="6386280"/>
            <a:ext cx="8642223" cy="15326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FAA0458-82EA-A1A8-7176-B2F4869AFA9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143" y="350705"/>
            <a:ext cx="2673241" cy="787720"/>
          </a:xfrm>
          <a:prstGeom prst="rect">
            <a:avLst/>
          </a:prstGeom>
        </p:spPr>
      </p:pic>
      <p:sp>
        <p:nvSpPr>
          <p:cNvPr id="3" name="Téglalap 26">
            <a:extLst>
              <a:ext uri="{FF2B5EF4-FFF2-40B4-BE49-F238E27FC236}">
                <a16:creationId xmlns:a16="http://schemas.microsoft.com/office/drawing/2014/main" id="{60F5F3E4-0578-1CF0-F5ED-742A6C772C12}"/>
              </a:ext>
            </a:extLst>
          </p:cNvPr>
          <p:cNvSpPr/>
          <p:nvPr/>
        </p:nvSpPr>
        <p:spPr>
          <a:xfrm>
            <a:off x="609441" y="1431410"/>
            <a:ext cx="5196939" cy="4479957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B0B1B2"/>
            </a:solidFill>
            <a:prstDash val="solid"/>
          </a:ln>
          <a:effectLst/>
        </p:spPr>
        <p:txBody>
          <a:bodyPr lIns="191950" rtlCol="0" anchor="t"/>
          <a:lstStyle/>
          <a:p>
            <a:pPr marL="539687" lvl="2" indent="-285750" defTabSz="1142714">
              <a:lnSpc>
                <a:spcPct val="107000"/>
              </a:lnSpc>
              <a:buClr>
                <a:srgbClr val="B4995E"/>
              </a:buClr>
              <a:buFont typeface="Arial" panose="020B0604020202020204" pitchFamily="34" charset="0"/>
              <a:buChar char="•"/>
            </a:pPr>
            <a:endParaRPr lang="hu-HU" sz="1800" dirty="0">
              <a:solidFill>
                <a:prstClr val="black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marL="539687" lvl="2" indent="-285750" defTabSz="1142714">
              <a:lnSpc>
                <a:spcPct val="107000"/>
              </a:lnSpc>
              <a:buClr>
                <a:srgbClr val="B4995E"/>
              </a:buClr>
              <a:buFont typeface="Arial" panose="020B0604020202020204" pitchFamily="34" charset="0"/>
              <a:buChar char="•"/>
            </a:pPr>
            <a:r>
              <a:rPr lang="hu-HU" sz="1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befejezett</a:t>
            </a:r>
            <a:r>
              <a:rPr lang="hu-HU" sz="18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beruházás</a:t>
            </a:r>
          </a:p>
          <a:p>
            <a:pPr marL="539687" lvl="2" indent="-285750" defTabSz="1142714">
              <a:lnSpc>
                <a:spcPct val="107000"/>
              </a:lnSpc>
              <a:buClr>
                <a:srgbClr val="B4995E"/>
              </a:buClr>
              <a:buFont typeface="Arial" panose="020B0604020202020204" pitchFamily="34" charset="0"/>
              <a:buChar char="•"/>
            </a:pPr>
            <a:r>
              <a:rPr lang="hu-HU" sz="18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az a Beruházás, amelynek a finanszírozásához az ügyfél bármely konstrukcióban Széchenyi/Agrár Széchenyi Beruházási hitelt vett/vesz igénybe; </a:t>
            </a:r>
          </a:p>
          <a:p>
            <a:pPr marL="539687" lvl="2" indent="-285750" defTabSz="1142714">
              <a:lnSpc>
                <a:spcPct val="107000"/>
              </a:lnSpc>
              <a:buClr>
                <a:srgbClr val="B4995E"/>
              </a:buClr>
              <a:buFont typeface="Arial" panose="020B0604020202020204" pitchFamily="34" charset="0"/>
              <a:buChar char="•"/>
            </a:pPr>
            <a:r>
              <a:rPr lang="hu-HU" sz="1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bérelt ingatlanon történő beruházás </a:t>
            </a:r>
            <a:r>
              <a:rPr lang="hu-HU" sz="18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finanszírozása, amennyiben a bérleti szerződés nem fedi a hitel </a:t>
            </a:r>
            <a:r>
              <a:rPr lang="hu-HU" sz="1800" dirty="0" err="1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futamidejét</a:t>
            </a:r>
            <a:r>
              <a:rPr lang="hu-HU" sz="18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, illetve a bérbeadó nem járult hozzá a beruházáshoz; </a:t>
            </a:r>
          </a:p>
          <a:p>
            <a:pPr marL="539687" lvl="2" indent="-285750" defTabSz="1142714">
              <a:lnSpc>
                <a:spcPct val="107000"/>
              </a:lnSpc>
              <a:buClr>
                <a:srgbClr val="B4995E"/>
              </a:buClr>
              <a:buFont typeface="Arial" panose="020B0604020202020204" pitchFamily="34" charset="0"/>
              <a:buChar char="•"/>
            </a:pPr>
            <a:r>
              <a:rPr lang="hu-HU" sz="1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kiskereskedelmi tevékenységgel kapcsolatos </a:t>
            </a:r>
            <a:r>
              <a:rPr lang="hu-HU" sz="18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beruházások finanszírozása; </a:t>
            </a:r>
          </a:p>
          <a:p>
            <a:pPr marL="539687" lvl="2" indent="-285750" defTabSz="1142714">
              <a:lnSpc>
                <a:spcPct val="107000"/>
              </a:lnSpc>
              <a:buClr>
                <a:srgbClr val="B4995E"/>
              </a:buClr>
              <a:buFont typeface="Arial" panose="020B0604020202020204" pitchFamily="34" charset="0"/>
              <a:buChar char="•"/>
            </a:pPr>
            <a:r>
              <a:rPr lang="hu-HU" sz="18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személygépjárművek</a:t>
            </a:r>
            <a:r>
              <a:rPr lang="hu-HU" sz="18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finanszírozására </a:t>
            </a:r>
          </a:p>
          <a:p>
            <a:pPr marL="539687" lvl="2" indent="-285750" defTabSz="1142714">
              <a:lnSpc>
                <a:spcPct val="107000"/>
              </a:lnSpc>
              <a:buClr>
                <a:srgbClr val="B4995E"/>
              </a:buClr>
              <a:buFont typeface="Arial" panose="020B0604020202020204" pitchFamily="34" charset="0"/>
              <a:buChar char="•"/>
            </a:pPr>
            <a:r>
              <a:rPr lang="hu-HU" sz="18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személygépjárművek forgalmazásával, bérbeadásával foglalkozó vállalkozások beruházásainak finanszírozása</a:t>
            </a:r>
          </a:p>
          <a:p>
            <a:pPr marL="539687" lvl="2" indent="-285750" defTabSz="1142714">
              <a:lnSpc>
                <a:spcPct val="107000"/>
              </a:lnSpc>
              <a:buClr>
                <a:srgbClr val="B4995E"/>
              </a:buClr>
              <a:buFont typeface="Arial" panose="020B0604020202020204" pitchFamily="34" charset="0"/>
              <a:buChar char="•"/>
            </a:pPr>
            <a:endParaRPr lang="hu-HU" sz="1800" dirty="0">
              <a:solidFill>
                <a:prstClr val="black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églalap 27">
            <a:extLst>
              <a:ext uri="{FF2B5EF4-FFF2-40B4-BE49-F238E27FC236}">
                <a16:creationId xmlns:a16="http://schemas.microsoft.com/office/drawing/2014/main" id="{E6E6D71C-361A-BC9F-5162-B45C18A5CDB4}"/>
              </a:ext>
            </a:extLst>
          </p:cNvPr>
          <p:cNvSpPr/>
          <p:nvPr/>
        </p:nvSpPr>
        <p:spPr>
          <a:xfrm>
            <a:off x="765820" y="1182746"/>
            <a:ext cx="2304256" cy="40812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lIns="191950" rtlCol="0" anchor="ctr"/>
          <a:lstStyle/>
          <a:p>
            <a:pPr marL="0" marR="0" lvl="0" indent="0" defTabSz="12188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1" i="0" u="none" strike="noStrike" kern="0" cap="small" spc="0" normalizeH="0" baseline="0" noProof="0" dirty="0">
                <a:ln>
                  <a:noFill/>
                </a:ln>
                <a:solidFill>
                  <a:srgbClr val="B4995E"/>
                </a:solidFill>
                <a:effectLst/>
                <a:uLnTx/>
                <a:uFillTx/>
                <a:latin typeface="Garamond" panose="02020404030301010803" pitchFamily="18" charset="0"/>
              </a:rPr>
              <a:t>Kizárt ügyletek</a:t>
            </a: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CAFB6662-C96E-9C63-1964-4F8A9605F9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7088506"/>
              </p:ext>
            </p:extLst>
          </p:nvPr>
        </p:nvGraphicFramePr>
        <p:xfrm>
          <a:off x="6084349" y="1417998"/>
          <a:ext cx="5675355" cy="4489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74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8902">
                <a:tc>
                  <a:txBody>
                    <a:bodyPr/>
                    <a:lstStyle/>
                    <a:p>
                      <a:r>
                        <a:rPr lang="en-US" sz="1800" b="1" cap="small" spc="-20" baseline="0" dirty="0" err="1">
                          <a:solidFill>
                            <a:schemeClr val="bg1"/>
                          </a:solidFill>
                          <a:latin typeface="Garamond" panose="02020404030301010803" pitchFamily="18" charset="0"/>
                          <a:ea typeface="Open Sans Semibold" pitchFamily="34" charset="0"/>
                          <a:cs typeface="Open Sans Semibold" pitchFamily="34" charset="0"/>
                        </a:rPr>
                        <a:t>Futamidő</a:t>
                      </a:r>
                      <a:endParaRPr lang="en-US" sz="1800" b="1" cap="small" spc="-20" baseline="0" dirty="0">
                        <a:solidFill>
                          <a:schemeClr val="bg1"/>
                        </a:solidFill>
                        <a:latin typeface="Garamond" panose="02020404030301010803" pitchFamily="18" charset="0"/>
                        <a:ea typeface="Open Sans Semibold" pitchFamily="34" charset="0"/>
                        <a:cs typeface="Open Sans Semibold" pitchFamily="34" charset="0"/>
                      </a:endParaRPr>
                    </a:p>
                  </a:txBody>
                  <a:tcPr marL="113139" marR="113139" marT="60960" marB="6096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A22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cap="none" spc="-20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maximum 120 </a:t>
                      </a:r>
                      <a:r>
                        <a:rPr lang="en-US" sz="1800" cap="none" spc="-20" dirty="0" err="1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hóna</a:t>
                      </a:r>
                      <a:r>
                        <a:rPr lang="hu-HU" sz="1800" cap="none" spc="-20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p</a:t>
                      </a:r>
                      <a:endParaRPr lang="en-US" sz="1800" cap="none" spc="-2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 marL="113139" marR="113139" marT="60960" marB="6096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902">
                <a:tc>
                  <a:txBody>
                    <a:bodyPr/>
                    <a:lstStyle/>
                    <a:p>
                      <a:r>
                        <a:rPr lang="en-US" sz="1800" b="1" cap="small" spc="-20" baseline="0" dirty="0" err="1">
                          <a:solidFill>
                            <a:schemeClr val="bg1"/>
                          </a:solidFill>
                          <a:latin typeface="Garamond" panose="02020404030301010803" pitchFamily="18" charset="0"/>
                          <a:ea typeface="Open Sans Semibold" pitchFamily="34" charset="0"/>
                          <a:cs typeface="Open Sans Semibold" pitchFamily="34" charset="0"/>
                        </a:rPr>
                        <a:t>Rendelkezésre</a:t>
                      </a:r>
                      <a:r>
                        <a:rPr lang="en-US" sz="1800" b="1" cap="small" spc="-20" baseline="0" dirty="0">
                          <a:solidFill>
                            <a:schemeClr val="bg1"/>
                          </a:solidFill>
                          <a:latin typeface="Garamond" panose="02020404030301010803" pitchFamily="18" charset="0"/>
                          <a:ea typeface="Open Sans Semibold" pitchFamily="34" charset="0"/>
                          <a:cs typeface="Open Sans Semibold" pitchFamily="34" charset="0"/>
                        </a:rPr>
                        <a:t> </a:t>
                      </a:r>
                      <a:r>
                        <a:rPr lang="en-US" sz="1800" b="1" cap="small" spc="-20" baseline="0" dirty="0" err="1">
                          <a:solidFill>
                            <a:schemeClr val="bg1"/>
                          </a:solidFill>
                          <a:latin typeface="Garamond" panose="02020404030301010803" pitchFamily="18" charset="0"/>
                          <a:ea typeface="Open Sans Semibold" pitchFamily="34" charset="0"/>
                          <a:cs typeface="Open Sans Semibold" pitchFamily="34" charset="0"/>
                        </a:rPr>
                        <a:t>tartási</a:t>
                      </a:r>
                      <a:r>
                        <a:rPr lang="en-US" sz="1800" b="1" cap="small" spc="-20" baseline="0" dirty="0">
                          <a:solidFill>
                            <a:schemeClr val="bg1"/>
                          </a:solidFill>
                          <a:latin typeface="Garamond" panose="02020404030301010803" pitchFamily="18" charset="0"/>
                          <a:ea typeface="Open Sans Semibold" pitchFamily="34" charset="0"/>
                          <a:cs typeface="Open Sans Semibold" pitchFamily="34" charset="0"/>
                        </a:rPr>
                        <a:t> </a:t>
                      </a:r>
                      <a:r>
                        <a:rPr lang="en-US" sz="1800" b="1" cap="small" spc="-20" baseline="0" dirty="0" err="1">
                          <a:solidFill>
                            <a:schemeClr val="bg1"/>
                          </a:solidFill>
                          <a:latin typeface="Garamond" panose="02020404030301010803" pitchFamily="18" charset="0"/>
                          <a:ea typeface="Open Sans Semibold" pitchFamily="34" charset="0"/>
                          <a:cs typeface="Open Sans Semibold" pitchFamily="34" charset="0"/>
                        </a:rPr>
                        <a:t>idő</a:t>
                      </a:r>
                      <a:endParaRPr lang="en-US" sz="1800" b="1" cap="small" spc="-20" baseline="0" dirty="0">
                        <a:solidFill>
                          <a:schemeClr val="bg1"/>
                        </a:solidFill>
                        <a:latin typeface="Garamond" panose="02020404030301010803" pitchFamily="18" charset="0"/>
                        <a:ea typeface="Open Sans Semibold" pitchFamily="34" charset="0"/>
                        <a:cs typeface="Open Sans Semibold" pitchFamily="34" charset="0"/>
                      </a:endParaRPr>
                    </a:p>
                  </a:txBody>
                  <a:tcPr marL="113139" marR="113139" marT="60960" marB="6096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624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cap="none" spc="-20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maximum 30 </a:t>
                      </a:r>
                      <a:r>
                        <a:rPr lang="en-US" sz="1800" cap="none" spc="-20" dirty="0" err="1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hónap</a:t>
                      </a:r>
                      <a:endParaRPr lang="en-US" sz="1800" cap="none" spc="-2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 marL="113139" marR="113139" marT="60960" marB="6096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902">
                <a:tc>
                  <a:txBody>
                    <a:bodyPr/>
                    <a:lstStyle/>
                    <a:p>
                      <a:r>
                        <a:rPr lang="en-US" sz="1800" b="1" cap="small" spc="-20" baseline="0" dirty="0" err="1">
                          <a:solidFill>
                            <a:schemeClr val="bg1"/>
                          </a:solidFill>
                          <a:latin typeface="Garamond" panose="02020404030301010803" pitchFamily="18" charset="0"/>
                          <a:ea typeface="Open Sans Semibold" pitchFamily="34" charset="0"/>
                          <a:cs typeface="Open Sans Semibold" pitchFamily="34" charset="0"/>
                        </a:rPr>
                        <a:t>Türelmi</a:t>
                      </a:r>
                      <a:r>
                        <a:rPr lang="en-US" sz="1800" b="1" cap="small" spc="-20" baseline="0" dirty="0">
                          <a:solidFill>
                            <a:schemeClr val="bg1"/>
                          </a:solidFill>
                          <a:latin typeface="Garamond" panose="02020404030301010803" pitchFamily="18" charset="0"/>
                          <a:ea typeface="Open Sans Semibold" pitchFamily="34" charset="0"/>
                          <a:cs typeface="Open Sans Semibold" pitchFamily="34" charset="0"/>
                        </a:rPr>
                        <a:t> </a:t>
                      </a:r>
                      <a:r>
                        <a:rPr lang="en-US" sz="1800" b="1" cap="small" spc="-20" baseline="0" dirty="0" err="1">
                          <a:solidFill>
                            <a:schemeClr val="bg1"/>
                          </a:solidFill>
                          <a:latin typeface="Garamond" panose="02020404030301010803" pitchFamily="18" charset="0"/>
                          <a:ea typeface="Open Sans Semibold" pitchFamily="34" charset="0"/>
                          <a:cs typeface="Open Sans Semibold" pitchFamily="34" charset="0"/>
                        </a:rPr>
                        <a:t>idő</a:t>
                      </a:r>
                      <a:endParaRPr lang="en-US" sz="1800" b="1" cap="small" spc="-20" baseline="0" dirty="0">
                        <a:solidFill>
                          <a:schemeClr val="bg1"/>
                        </a:solidFill>
                        <a:latin typeface="Garamond" panose="02020404030301010803" pitchFamily="18" charset="0"/>
                        <a:ea typeface="Open Sans Semibold" pitchFamily="34" charset="0"/>
                        <a:cs typeface="Open Sans Semibold" pitchFamily="34" charset="0"/>
                      </a:endParaRPr>
                    </a:p>
                  </a:txBody>
                  <a:tcPr marL="113139" marR="113139" marT="60960" marB="6096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78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cap="none" spc="-20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maximum 36 </a:t>
                      </a:r>
                      <a:r>
                        <a:rPr lang="en-US" sz="1800" cap="none" spc="-20" dirty="0" err="1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hónap</a:t>
                      </a:r>
                      <a:endParaRPr lang="en-US" sz="1800" cap="none" spc="-2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 marL="113139" marR="113139" marT="60960" marB="6096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5445">
                <a:tc>
                  <a:txBody>
                    <a:bodyPr/>
                    <a:lstStyle/>
                    <a:p>
                      <a:r>
                        <a:rPr lang="en-US" sz="1800" b="1" cap="small" spc="-20" baseline="0" dirty="0">
                          <a:solidFill>
                            <a:schemeClr val="bg1"/>
                          </a:solidFill>
                          <a:latin typeface="Garamond" panose="02020404030301010803" pitchFamily="18" charset="0"/>
                          <a:ea typeface="Open Sans Semibold" pitchFamily="34" charset="0"/>
                          <a:cs typeface="Open Sans Semibold" pitchFamily="34" charset="0"/>
                        </a:rPr>
                        <a:t>Minimum </a:t>
                      </a:r>
                      <a:r>
                        <a:rPr lang="en-US" sz="1800" b="1" cap="small" spc="-20" baseline="0" dirty="0" err="1">
                          <a:solidFill>
                            <a:schemeClr val="bg1"/>
                          </a:solidFill>
                          <a:latin typeface="Garamond" panose="02020404030301010803" pitchFamily="18" charset="0"/>
                          <a:ea typeface="Open Sans Semibold" pitchFamily="34" charset="0"/>
                          <a:cs typeface="Open Sans Semibold" pitchFamily="34" charset="0"/>
                        </a:rPr>
                        <a:t>hitel</a:t>
                      </a:r>
                      <a:r>
                        <a:rPr lang="en-US" sz="1800" b="1" cap="small" spc="-20" baseline="0" dirty="0">
                          <a:solidFill>
                            <a:schemeClr val="bg1"/>
                          </a:solidFill>
                          <a:latin typeface="Garamond" panose="02020404030301010803" pitchFamily="18" charset="0"/>
                          <a:ea typeface="Open Sans Semibold" pitchFamily="34" charset="0"/>
                          <a:cs typeface="Open Sans Semibold" pitchFamily="34" charset="0"/>
                        </a:rPr>
                        <a:t>/</a:t>
                      </a:r>
                      <a:r>
                        <a:rPr lang="en-US" sz="1800" b="1" cap="small" spc="-20" baseline="0" dirty="0" err="1">
                          <a:solidFill>
                            <a:schemeClr val="bg1"/>
                          </a:solidFill>
                          <a:latin typeface="Garamond" panose="02020404030301010803" pitchFamily="18" charset="0"/>
                          <a:ea typeface="Open Sans Semibold" pitchFamily="34" charset="0"/>
                          <a:cs typeface="Open Sans Semibold" pitchFamily="34" charset="0"/>
                        </a:rPr>
                        <a:t>lehívás</a:t>
                      </a:r>
                      <a:r>
                        <a:rPr lang="en-US" sz="1800" b="1" cap="small" spc="-20" baseline="0" dirty="0">
                          <a:solidFill>
                            <a:schemeClr val="bg1"/>
                          </a:solidFill>
                          <a:latin typeface="Garamond" panose="02020404030301010803" pitchFamily="18" charset="0"/>
                          <a:ea typeface="Open Sans Semibold" pitchFamily="34" charset="0"/>
                          <a:cs typeface="Open Sans Semibold" pitchFamily="34" charset="0"/>
                        </a:rPr>
                        <a:t> </a:t>
                      </a:r>
                      <a:r>
                        <a:rPr lang="en-US" sz="1800" b="1" cap="small" spc="-20" baseline="0" dirty="0" err="1">
                          <a:solidFill>
                            <a:schemeClr val="bg1"/>
                          </a:solidFill>
                          <a:latin typeface="Garamond" panose="02020404030301010803" pitchFamily="18" charset="0"/>
                          <a:ea typeface="Open Sans Semibold" pitchFamily="34" charset="0"/>
                          <a:cs typeface="Open Sans Semibold" pitchFamily="34" charset="0"/>
                        </a:rPr>
                        <a:t>összege</a:t>
                      </a:r>
                      <a:endParaRPr lang="en-US" sz="1800" b="1" cap="small" spc="-20" baseline="0" dirty="0">
                        <a:solidFill>
                          <a:schemeClr val="bg1"/>
                        </a:solidFill>
                        <a:latin typeface="Garamond" panose="02020404030301010803" pitchFamily="18" charset="0"/>
                        <a:ea typeface="Open Sans Semibold" pitchFamily="34" charset="0"/>
                        <a:cs typeface="Open Sans Semibold" pitchFamily="34" charset="0"/>
                      </a:endParaRPr>
                    </a:p>
                  </a:txBody>
                  <a:tcPr marL="113139" marR="113139" marT="60960" marB="6096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98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cap="none" spc="-20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50 </a:t>
                      </a:r>
                      <a:r>
                        <a:rPr lang="en-US" sz="1800" cap="none" spc="-20" dirty="0" err="1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MFt</a:t>
                      </a:r>
                      <a:endParaRPr lang="en-US" sz="1800" cap="none" spc="-20" dirty="0">
                        <a:solidFill>
                          <a:schemeClr val="tx1"/>
                        </a:solidFill>
                        <a:latin typeface="Garamond" panose="02020404030301010803" pitchFamily="18" charset="0"/>
                      </a:endParaRPr>
                    </a:p>
                  </a:txBody>
                  <a:tcPr marL="113139" marR="113139" marT="60960" marB="6096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8902">
                <a:tc>
                  <a:txBody>
                    <a:bodyPr/>
                    <a:lstStyle/>
                    <a:p>
                      <a:r>
                        <a:rPr lang="en-US" sz="1800" b="1" cap="small" spc="-20" baseline="0" dirty="0" err="1">
                          <a:solidFill>
                            <a:schemeClr val="bg1"/>
                          </a:solidFill>
                          <a:latin typeface="Garamond" panose="02020404030301010803" pitchFamily="18" charset="0"/>
                          <a:ea typeface="Open Sans Semibold" pitchFamily="34" charset="0"/>
                          <a:cs typeface="Open Sans Semibold" pitchFamily="34" charset="0"/>
                        </a:rPr>
                        <a:t>Kamat</a:t>
                      </a:r>
                      <a:endParaRPr lang="en-US" sz="1800" b="1" cap="small" spc="-20" baseline="0" dirty="0">
                        <a:solidFill>
                          <a:schemeClr val="bg1"/>
                        </a:solidFill>
                        <a:latin typeface="Garamond" panose="02020404030301010803" pitchFamily="18" charset="0"/>
                        <a:ea typeface="Open Sans Semibold" pitchFamily="34" charset="0"/>
                        <a:cs typeface="Open Sans Semibold" pitchFamily="34" charset="0"/>
                      </a:endParaRPr>
                    </a:p>
                  </a:txBody>
                  <a:tcPr marL="113139" marR="113139" marT="60960" marB="6096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1957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cap="none" spc="-20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EUR– 3,5-8%</a:t>
                      </a:r>
                    </a:p>
                    <a:p>
                      <a:pPr algn="ctr"/>
                      <a:r>
                        <a:rPr lang="en-US" sz="1800" cap="none" spc="-20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HUF – 6-12%</a:t>
                      </a:r>
                    </a:p>
                  </a:txBody>
                  <a:tcPr marL="113139" marR="113139" marT="60960" marB="6096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8555430"/>
                  </a:ext>
                </a:extLst>
              </a:tr>
              <a:tr h="708902">
                <a:tc>
                  <a:txBody>
                    <a:bodyPr/>
                    <a:lstStyle/>
                    <a:p>
                      <a:r>
                        <a:rPr lang="en-US" sz="1800" b="1" cap="small" spc="-20" baseline="0" dirty="0" err="1">
                          <a:solidFill>
                            <a:schemeClr val="bg1"/>
                          </a:solidFill>
                          <a:latin typeface="Garamond" panose="02020404030301010803" pitchFamily="18" charset="0"/>
                          <a:ea typeface="Open Sans Semibold" pitchFamily="34" charset="0"/>
                          <a:cs typeface="Open Sans Semibold" pitchFamily="34" charset="0"/>
                        </a:rPr>
                        <a:t>Óvadék</a:t>
                      </a:r>
                      <a:endParaRPr lang="en-US" sz="1800" b="1" cap="small" spc="-20" baseline="0" dirty="0">
                        <a:solidFill>
                          <a:schemeClr val="bg1"/>
                        </a:solidFill>
                        <a:latin typeface="Garamond" panose="02020404030301010803" pitchFamily="18" charset="0"/>
                        <a:ea typeface="Open Sans Semibold" pitchFamily="34" charset="0"/>
                        <a:cs typeface="Open Sans Semibold" pitchFamily="34" charset="0"/>
                      </a:endParaRPr>
                    </a:p>
                  </a:txBody>
                  <a:tcPr marL="113139" marR="113139" marT="60960" marB="6096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752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cap="none" spc="-20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rPr>
                        <a:t>5%</a:t>
                      </a:r>
                    </a:p>
                  </a:txBody>
                  <a:tcPr marL="113139" marR="113139" marT="60960" marB="6096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552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95165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z="1400" smtClean="0">
                <a:latin typeface="Garamond" panose="02020404030301010803" pitchFamily="18" charset="0"/>
                <a:cs typeface="Times New Roman" panose="02020603050405020304" pitchFamily="18" charset="0"/>
              </a:rPr>
              <a:pPr/>
              <a:t>11</a:t>
            </a:fld>
            <a:endParaRPr lang="en-US" sz="14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Kép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8" t="24973" r="13225" b="25080"/>
          <a:stretch/>
        </p:blipFill>
        <p:spPr>
          <a:xfrm>
            <a:off x="1809936" y="3597506"/>
            <a:ext cx="2520280" cy="720080"/>
          </a:xfrm>
          <a:prstGeom prst="rect">
            <a:avLst/>
          </a:prstGeom>
        </p:spPr>
      </p:pic>
      <p:pic>
        <p:nvPicPr>
          <p:cNvPr id="16" name="Kép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765" y="6386280"/>
            <a:ext cx="10873208" cy="192834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1197868" y="1988840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b="1" dirty="0">
                <a:solidFill>
                  <a:srgbClr val="B4995E"/>
                </a:solidFill>
                <a:latin typeface="Garamond" panose="02020404030301010803" pitchFamily="18" charset="0"/>
              </a:rPr>
              <a:t>Köszönöm a figyelmet!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1A5131-6FF2-E154-2980-F387A3B239A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3962" y="2110252"/>
            <a:ext cx="3661460" cy="1078917"/>
          </a:xfrm>
          <a:prstGeom prst="rect">
            <a:avLst/>
          </a:prstGeom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AE558CC3-AC3F-7DAB-0736-0CA32EA515C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4555" y="3429000"/>
            <a:ext cx="1847496" cy="2065323"/>
          </a:xfrm>
          <a:prstGeom prst="rect">
            <a:avLst/>
          </a:prstGeom>
        </p:spPr>
      </p:pic>
      <p:sp>
        <p:nvSpPr>
          <p:cNvPr id="6" name="Téglalap 2">
            <a:extLst>
              <a:ext uri="{FF2B5EF4-FFF2-40B4-BE49-F238E27FC236}">
                <a16:creationId xmlns:a16="http://schemas.microsoft.com/office/drawing/2014/main" id="{3BB5CA9E-B434-C2D2-0351-FEEB56019DE0}"/>
              </a:ext>
            </a:extLst>
          </p:cNvPr>
          <p:cNvSpPr/>
          <p:nvPr/>
        </p:nvSpPr>
        <p:spPr>
          <a:xfrm>
            <a:off x="8614692" y="3429000"/>
            <a:ext cx="2849693" cy="17283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hu-HU" sz="1800" b="1" dirty="0">
                <a:solidFill>
                  <a:schemeClr val="tx1"/>
                </a:solidFill>
                <a:latin typeface="Garamond" panose="02020404030301010803" pitchFamily="18" charset="0"/>
              </a:rPr>
              <a:t>Vaczkó-Kovács Orsolya</a:t>
            </a:r>
          </a:p>
          <a:p>
            <a:r>
              <a:rPr lang="hu-HU" sz="1400" b="1" dirty="0">
                <a:solidFill>
                  <a:schemeClr val="tx1"/>
                </a:solidFill>
                <a:latin typeface="Garamond" panose="02020404030301010803" pitchFamily="18" charset="0"/>
              </a:rPr>
              <a:t>Cégvezető</a:t>
            </a:r>
          </a:p>
          <a:p>
            <a:r>
              <a:rPr lang="hu-HU" sz="1400" dirty="0">
                <a:solidFill>
                  <a:schemeClr val="tx1"/>
                </a:solidFill>
                <a:latin typeface="Garamond" panose="02020404030301010803" pitchFamily="18" charset="0"/>
              </a:rPr>
              <a:t>NC Consulting Zrt.</a:t>
            </a:r>
          </a:p>
          <a:p>
            <a:endParaRPr lang="hu-HU" sz="1400" spc="1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r>
              <a:rPr lang="hu-HU" sz="1200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  <a:t>+36 30 297 2883</a:t>
            </a:r>
            <a:br>
              <a:rPr lang="hu-HU" sz="1200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</a:br>
            <a:r>
              <a:rPr lang="hu-HU" sz="1200" spc="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  <a:t>kovacs.o@n-c.hu</a:t>
            </a:r>
            <a:br>
              <a:rPr lang="hu-HU" sz="1200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</a:br>
            <a:br>
              <a:rPr lang="hu-HU" sz="1200" spc="100" dirty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</a:br>
            <a:r>
              <a:rPr lang="hu-HU" sz="1200" spc="1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  <a:t>www.n-c.hu</a:t>
            </a:r>
            <a:endParaRPr lang="hu-HU" sz="1200" spc="100" dirty="0">
              <a:solidFill>
                <a:schemeClr val="tx1">
                  <a:lumMod val="95000"/>
                  <a:lumOff val="5000"/>
                </a:schemeClr>
              </a:solidFill>
              <a:latin typeface="Garamond" panose="02020404030301010803" pitchFamily="18" charset="0"/>
            </a:endParaRPr>
          </a:p>
          <a:p>
            <a:endParaRPr lang="hu-HU" sz="1200" spc="100" dirty="0">
              <a:solidFill>
                <a:schemeClr val="tx1">
                  <a:lumMod val="95000"/>
                  <a:lumOff val="5000"/>
                </a:schemeClr>
              </a:solidFill>
              <a:latin typeface="Garamond" panose="02020404030301010803" pitchFamily="18" charset="0"/>
            </a:endParaRPr>
          </a:p>
          <a:p>
            <a:endParaRPr lang="hu-HU" sz="14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306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499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041" y="1627628"/>
            <a:ext cx="3602743" cy="360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533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Freeform: Shape 29">
            <a:extLst>
              <a:ext uri="{FF2B5EF4-FFF2-40B4-BE49-F238E27FC236}">
                <a16:creationId xmlns:a16="http://schemas.microsoft.com/office/drawing/2014/main" id="{2C3480A7-32CF-7D62-451C-078FDF61A1F8}"/>
              </a:ext>
            </a:extLst>
          </p:cNvPr>
          <p:cNvSpPr/>
          <p:nvPr/>
        </p:nvSpPr>
        <p:spPr>
          <a:xfrm rot="7200000">
            <a:off x="1721924" y="3842306"/>
            <a:ext cx="2286826" cy="2957102"/>
          </a:xfrm>
          <a:custGeom>
            <a:avLst/>
            <a:gdLst>
              <a:gd name="connsiteX0" fmla="*/ 721900 w 2887589"/>
              <a:gd name="connsiteY0" fmla="*/ 0 h 3733949"/>
              <a:gd name="connsiteX1" fmla="*/ 2887589 w 2887589"/>
              <a:gd name="connsiteY1" fmla="*/ 3733949 h 3733949"/>
              <a:gd name="connsiteX2" fmla="*/ 1443793 w 2887589"/>
              <a:gd name="connsiteY2" fmla="*/ 3733949 h 3733949"/>
              <a:gd name="connsiteX3" fmla="*/ 720900 w 2887589"/>
              <a:gd name="connsiteY3" fmla="*/ 2487580 h 3733949"/>
              <a:gd name="connsiteX4" fmla="*/ 720898 w 2887589"/>
              <a:gd name="connsiteY4" fmla="*/ 2487580 h 3733949"/>
              <a:gd name="connsiteX5" fmla="*/ 0 w 2887589"/>
              <a:gd name="connsiteY5" fmla="*/ 1244654 h 3733949"/>
              <a:gd name="connsiteX6" fmla="*/ 721399 w 2887589"/>
              <a:gd name="connsiteY6" fmla="*/ 863 h 3733949"/>
              <a:gd name="connsiteX7" fmla="*/ 2163695 w 2887589"/>
              <a:gd name="connsiteY7" fmla="*/ 2487579 h 3733949"/>
              <a:gd name="connsiteX8" fmla="*/ 2163696 w 2887589"/>
              <a:gd name="connsiteY8" fmla="*/ 2487579 h 3733949"/>
              <a:gd name="connsiteX9" fmla="*/ 721400 w 2887589"/>
              <a:gd name="connsiteY9" fmla="*/ 862 h 373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87589" h="3733949">
                <a:moveTo>
                  <a:pt x="721900" y="0"/>
                </a:moveTo>
                <a:lnTo>
                  <a:pt x="2887589" y="3733949"/>
                </a:lnTo>
                <a:lnTo>
                  <a:pt x="1443793" y="3733949"/>
                </a:lnTo>
                <a:lnTo>
                  <a:pt x="720900" y="2487580"/>
                </a:lnTo>
                <a:lnTo>
                  <a:pt x="720898" y="2487580"/>
                </a:lnTo>
                <a:lnTo>
                  <a:pt x="0" y="1244654"/>
                </a:lnTo>
                <a:lnTo>
                  <a:pt x="721399" y="863"/>
                </a:lnTo>
                <a:lnTo>
                  <a:pt x="2163695" y="2487579"/>
                </a:lnTo>
                <a:lnTo>
                  <a:pt x="2163696" y="2487579"/>
                </a:lnTo>
                <a:lnTo>
                  <a:pt x="721400" y="862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75000"/>
                </a:schemeClr>
              </a:gs>
              <a:gs pos="100000">
                <a:schemeClr val="accent3"/>
              </a:gs>
            </a:gsLst>
            <a:lin ang="10800000" scaled="0"/>
          </a:gradFill>
          <a:ln w="635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" name="Title 17">
            <a:extLst>
              <a:ext uri="{FF2B5EF4-FFF2-40B4-BE49-F238E27FC236}">
                <a16:creationId xmlns:a16="http://schemas.microsoft.com/office/drawing/2014/main" id="{BD0E4DD1-B7B2-4320-A6C3-94B9901E7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cap="small" dirty="0" err="1">
                <a:solidFill>
                  <a:srgbClr val="B4995E"/>
                </a:solidFill>
                <a:latin typeface="Garamond" panose="02020404030301010803" pitchFamily="18" charset="0"/>
              </a:rPr>
              <a:t>Finanszírozási</a:t>
            </a:r>
            <a:r>
              <a:rPr lang="en-IN" b="1" cap="small" dirty="0">
                <a:solidFill>
                  <a:srgbClr val="B4995E"/>
                </a:solidFill>
                <a:latin typeface="Garamond" panose="02020404030301010803" pitchFamily="18" charset="0"/>
              </a:rPr>
              <a:t> </a:t>
            </a:r>
            <a:r>
              <a:rPr lang="en-IN" b="1" cap="small" dirty="0" err="1">
                <a:solidFill>
                  <a:srgbClr val="B4995E"/>
                </a:solidFill>
                <a:latin typeface="Garamond" panose="02020404030301010803" pitchFamily="18" charset="0"/>
              </a:rPr>
              <a:t>források</a:t>
            </a:r>
            <a:endParaRPr lang="en-IN" b="1" cap="small" dirty="0">
              <a:solidFill>
                <a:srgbClr val="B4995E"/>
              </a:solidFill>
              <a:latin typeface="Garamond" panose="02020404030301010803" pitchFamily="18" charset="0"/>
            </a:endParaRPr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z="1400" smtClean="0">
                <a:latin typeface="Garamond" panose="02020404030301010803" pitchFamily="18" charset="0"/>
                <a:cs typeface="Times New Roman" panose="02020603050405020304" pitchFamily="18" charset="0"/>
              </a:rPr>
              <a:pPr/>
              <a:t>2</a:t>
            </a:fld>
            <a:endParaRPr lang="en-US" sz="14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8" t="24973" r="13225" b="25080"/>
          <a:stretch/>
        </p:blipFill>
        <p:spPr>
          <a:xfrm>
            <a:off x="45740" y="6093296"/>
            <a:ext cx="2520280" cy="72008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49" y="6386280"/>
            <a:ext cx="8642223" cy="1532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06952A-9866-82B1-4E6A-F04DFD9873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143" y="350705"/>
            <a:ext cx="2673241" cy="787720"/>
          </a:xfrm>
          <a:prstGeom prst="rect">
            <a:avLst/>
          </a:prstGeom>
        </p:spPr>
      </p:pic>
      <p:sp>
        <p:nvSpPr>
          <p:cNvPr id="29" name="Freeform: Shape 26">
            <a:extLst>
              <a:ext uri="{FF2B5EF4-FFF2-40B4-BE49-F238E27FC236}">
                <a16:creationId xmlns:a16="http://schemas.microsoft.com/office/drawing/2014/main" id="{12FC726A-4CB0-D0DD-6DB4-22109204F746}"/>
              </a:ext>
            </a:extLst>
          </p:cNvPr>
          <p:cNvSpPr/>
          <p:nvPr/>
        </p:nvSpPr>
        <p:spPr>
          <a:xfrm>
            <a:off x="2710847" y="3591357"/>
            <a:ext cx="1141830" cy="984335"/>
          </a:xfrm>
          <a:custGeom>
            <a:avLst/>
            <a:gdLst>
              <a:gd name="connsiteX0" fmla="*/ 529618 w 1059236"/>
              <a:gd name="connsiteY0" fmla="*/ 0 h 913134"/>
              <a:gd name="connsiteX1" fmla="*/ 1059236 w 1059236"/>
              <a:gd name="connsiteY1" fmla="*/ 913134 h 913134"/>
              <a:gd name="connsiteX2" fmla="*/ 0 w 1059236"/>
              <a:gd name="connsiteY2" fmla="*/ 913134 h 913134"/>
              <a:gd name="connsiteX3" fmla="*/ 529618 w 1059236"/>
              <a:gd name="connsiteY3" fmla="*/ 0 h 913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9236" h="913134">
                <a:moveTo>
                  <a:pt x="529618" y="0"/>
                </a:moveTo>
                <a:lnTo>
                  <a:pt x="1059236" y="913134"/>
                </a:lnTo>
                <a:lnTo>
                  <a:pt x="0" y="913134"/>
                </a:lnTo>
                <a:lnTo>
                  <a:pt x="529618" y="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Freeform: Shape 27">
            <a:extLst>
              <a:ext uri="{FF2B5EF4-FFF2-40B4-BE49-F238E27FC236}">
                <a16:creationId xmlns:a16="http://schemas.microsoft.com/office/drawing/2014/main" id="{FB679D3B-93B0-03EE-904D-574744286178}"/>
              </a:ext>
            </a:extLst>
          </p:cNvPr>
          <p:cNvSpPr/>
          <p:nvPr/>
        </p:nvSpPr>
        <p:spPr>
          <a:xfrm rot="14400000">
            <a:off x="1429986" y="1887076"/>
            <a:ext cx="2286826" cy="2957102"/>
          </a:xfrm>
          <a:custGeom>
            <a:avLst/>
            <a:gdLst>
              <a:gd name="connsiteX0" fmla="*/ 721900 w 2887589"/>
              <a:gd name="connsiteY0" fmla="*/ 0 h 3733949"/>
              <a:gd name="connsiteX1" fmla="*/ 2887589 w 2887589"/>
              <a:gd name="connsiteY1" fmla="*/ 3733949 h 3733949"/>
              <a:gd name="connsiteX2" fmla="*/ 1443793 w 2887589"/>
              <a:gd name="connsiteY2" fmla="*/ 3733949 h 3733949"/>
              <a:gd name="connsiteX3" fmla="*/ 720900 w 2887589"/>
              <a:gd name="connsiteY3" fmla="*/ 2487580 h 3733949"/>
              <a:gd name="connsiteX4" fmla="*/ 720898 w 2887589"/>
              <a:gd name="connsiteY4" fmla="*/ 2487580 h 3733949"/>
              <a:gd name="connsiteX5" fmla="*/ 0 w 2887589"/>
              <a:gd name="connsiteY5" fmla="*/ 1244654 h 3733949"/>
              <a:gd name="connsiteX6" fmla="*/ 721399 w 2887589"/>
              <a:gd name="connsiteY6" fmla="*/ 863 h 3733949"/>
              <a:gd name="connsiteX7" fmla="*/ 2163695 w 2887589"/>
              <a:gd name="connsiteY7" fmla="*/ 2487579 h 3733949"/>
              <a:gd name="connsiteX8" fmla="*/ 2163696 w 2887589"/>
              <a:gd name="connsiteY8" fmla="*/ 2487579 h 3733949"/>
              <a:gd name="connsiteX9" fmla="*/ 721400 w 2887589"/>
              <a:gd name="connsiteY9" fmla="*/ 862 h 373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87589" h="3733949">
                <a:moveTo>
                  <a:pt x="721900" y="0"/>
                </a:moveTo>
                <a:lnTo>
                  <a:pt x="2887589" y="3733949"/>
                </a:lnTo>
                <a:lnTo>
                  <a:pt x="1443793" y="3733949"/>
                </a:lnTo>
                <a:lnTo>
                  <a:pt x="720900" y="2487580"/>
                </a:lnTo>
                <a:lnTo>
                  <a:pt x="720898" y="2487580"/>
                </a:lnTo>
                <a:lnTo>
                  <a:pt x="0" y="1244654"/>
                </a:lnTo>
                <a:lnTo>
                  <a:pt x="721399" y="863"/>
                </a:lnTo>
                <a:lnTo>
                  <a:pt x="2163695" y="2487579"/>
                </a:lnTo>
                <a:lnTo>
                  <a:pt x="2163696" y="2487579"/>
                </a:lnTo>
                <a:lnTo>
                  <a:pt x="721400" y="862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10800000" scaled="0"/>
          </a:gradFill>
          <a:ln w="635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Freeform: Shape 28">
            <a:extLst>
              <a:ext uri="{FF2B5EF4-FFF2-40B4-BE49-F238E27FC236}">
                <a16:creationId xmlns:a16="http://schemas.microsoft.com/office/drawing/2014/main" id="{90E46F72-EBFC-708C-2204-45B87358D5B6}"/>
              </a:ext>
            </a:extLst>
          </p:cNvPr>
          <p:cNvSpPr/>
          <p:nvPr/>
        </p:nvSpPr>
        <p:spPr>
          <a:xfrm>
            <a:off x="3290929" y="2614141"/>
            <a:ext cx="2286827" cy="2957101"/>
          </a:xfrm>
          <a:custGeom>
            <a:avLst/>
            <a:gdLst>
              <a:gd name="connsiteX0" fmla="*/ 721900 w 2887589"/>
              <a:gd name="connsiteY0" fmla="*/ 0 h 3733949"/>
              <a:gd name="connsiteX1" fmla="*/ 2887589 w 2887589"/>
              <a:gd name="connsiteY1" fmla="*/ 3733949 h 3733949"/>
              <a:gd name="connsiteX2" fmla="*/ 1443793 w 2887589"/>
              <a:gd name="connsiteY2" fmla="*/ 3733949 h 3733949"/>
              <a:gd name="connsiteX3" fmla="*/ 720900 w 2887589"/>
              <a:gd name="connsiteY3" fmla="*/ 2487580 h 3733949"/>
              <a:gd name="connsiteX4" fmla="*/ 720898 w 2887589"/>
              <a:gd name="connsiteY4" fmla="*/ 2487580 h 3733949"/>
              <a:gd name="connsiteX5" fmla="*/ 0 w 2887589"/>
              <a:gd name="connsiteY5" fmla="*/ 1244654 h 3733949"/>
              <a:gd name="connsiteX6" fmla="*/ 721399 w 2887589"/>
              <a:gd name="connsiteY6" fmla="*/ 863 h 3733949"/>
              <a:gd name="connsiteX7" fmla="*/ 2163695 w 2887589"/>
              <a:gd name="connsiteY7" fmla="*/ 2487579 h 3733949"/>
              <a:gd name="connsiteX8" fmla="*/ 2163696 w 2887589"/>
              <a:gd name="connsiteY8" fmla="*/ 2487579 h 3733949"/>
              <a:gd name="connsiteX9" fmla="*/ 721400 w 2887589"/>
              <a:gd name="connsiteY9" fmla="*/ 862 h 373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87589" h="3733949">
                <a:moveTo>
                  <a:pt x="721900" y="0"/>
                </a:moveTo>
                <a:lnTo>
                  <a:pt x="2887589" y="3733949"/>
                </a:lnTo>
                <a:lnTo>
                  <a:pt x="1443793" y="3733949"/>
                </a:lnTo>
                <a:lnTo>
                  <a:pt x="720900" y="2487580"/>
                </a:lnTo>
                <a:lnTo>
                  <a:pt x="720898" y="2487580"/>
                </a:lnTo>
                <a:lnTo>
                  <a:pt x="0" y="1244654"/>
                </a:lnTo>
                <a:lnTo>
                  <a:pt x="721399" y="863"/>
                </a:lnTo>
                <a:lnTo>
                  <a:pt x="2163695" y="2487579"/>
                </a:lnTo>
                <a:lnTo>
                  <a:pt x="2163696" y="2487579"/>
                </a:lnTo>
                <a:lnTo>
                  <a:pt x="721400" y="862"/>
                </a:lnTo>
                <a:close/>
              </a:path>
            </a:pathLst>
          </a:custGeom>
          <a:gradFill>
            <a:gsLst>
              <a:gs pos="0">
                <a:schemeClr val="accent5">
                  <a:lumMod val="75000"/>
                </a:schemeClr>
              </a:gs>
              <a:gs pos="100000">
                <a:schemeClr val="accent5"/>
              </a:gs>
            </a:gsLst>
            <a:lin ang="10800000" scaled="0"/>
          </a:gradFill>
          <a:ln w="635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CB02616-7351-F856-E73E-B2DF907AECC0}"/>
              </a:ext>
            </a:extLst>
          </p:cNvPr>
          <p:cNvSpPr/>
          <p:nvPr/>
        </p:nvSpPr>
        <p:spPr>
          <a:xfrm>
            <a:off x="2905473" y="1274047"/>
            <a:ext cx="724159" cy="724159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7AD9A4F-8497-24DF-98EC-1A769AE06089}"/>
              </a:ext>
            </a:extLst>
          </p:cNvPr>
          <p:cNvSpPr/>
          <p:nvPr/>
        </p:nvSpPr>
        <p:spPr>
          <a:xfrm>
            <a:off x="579645" y="5178800"/>
            <a:ext cx="724159" cy="724159"/>
          </a:xfrm>
          <a:prstGeom prst="ellipse">
            <a:avLst/>
          </a:prstGeom>
          <a:solidFill>
            <a:schemeClr val="accent3"/>
          </a:solidFill>
          <a:ln w="508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0B987E7-D9CC-E496-D5D0-028737A51CD0}"/>
              </a:ext>
            </a:extLst>
          </p:cNvPr>
          <p:cNvSpPr/>
          <p:nvPr/>
        </p:nvSpPr>
        <p:spPr>
          <a:xfrm>
            <a:off x="5173840" y="5178800"/>
            <a:ext cx="724159" cy="724159"/>
          </a:xfrm>
          <a:prstGeom prst="ellipse">
            <a:avLst/>
          </a:prstGeom>
          <a:solidFill>
            <a:schemeClr val="accent5"/>
          </a:solidFill>
          <a:ln w="508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8A8F833-57D7-5C3E-B6A0-BD7B279DF9BB}"/>
              </a:ext>
            </a:extLst>
          </p:cNvPr>
          <p:cNvSpPr/>
          <p:nvPr/>
        </p:nvSpPr>
        <p:spPr>
          <a:xfrm rot="3600000">
            <a:off x="3185143" y="4222535"/>
            <a:ext cx="22477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1200" b="1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KÜLSŐ FORRÁS - MAGÁN</a:t>
            </a:r>
            <a:endParaRPr lang="en-MY" sz="1200" b="1" dirty="0">
              <a:solidFill>
                <a:schemeClr val="bg1"/>
              </a:solidFill>
              <a:latin typeface="Open Sans Light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C85CD0A-F8F8-8CE4-DB7E-38006B9D3EC4}"/>
              </a:ext>
            </a:extLst>
          </p:cNvPr>
          <p:cNvSpPr/>
          <p:nvPr/>
        </p:nvSpPr>
        <p:spPr>
          <a:xfrm rot="18000000">
            <a:off x="1741474" y="3199801"/>
            <a:ext cx="22477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20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SAJÁT FORRÁS</a:t>
            </a:r>
            <a:endParaRPr lang="en-MY" sz="1200" dirty="0">
              <a:solidFill>
                <a:schemeClr val="bg1"/>
              </a:solidFill>
              <a:latin typeface="Open Sans Light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9B2B372-C8FA-77FC-5BC6-F75BE537A56A}"/>
              </a:ext>
            </a:extLst>
          </p:cNvPr>
          <p:cNvSpPr/>
          <p:nvPr/>
        </p:nvSpPr>
        <p:spPr>
          <a:xfrm>
            <a:off x="1690620" y="4941168"/>
            <a:ext cx="22477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120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KÜLSŐ FORRÁS - ÁLLAMI</a:t>
            </a:r>
            <a:endParaRPr lang="en-MY" sz="1200" dirty="0">
              <a:solidFill>
                <a:schemeClr val="bg1"/>
              </a:solidFill>
              <a:latin typeface="Open Sans Light"/>
            </a:endParaRPr>
          </a:p>
        </p:txBody>
      </p:sp>
      <p:pic>
        <p:nvPicPr>
          <p:cNvPr id="67" name="Graphic 66" descr="Money">
            <a:extLst>
              <a:ext uri="{FF2B5EF4-FFF2-40B4-BE49-F238E27FC236}">
                <a16:creationId xmlns:a16="http://schemas.microsoft.com/office/drawing/2014/main" id="{8C8799A8-A682-12FD-8F06-CE489AA81D7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100627" y="1426144"/>
            <a:ext cx="380604" cy="380604"/>
          </a:xfrm>
          <a:prstGeom prst="rect">
            <a:avLst/>
          </a:prstGeom>
        </p:spPr>
      </p:pic>
      <p:pic>
        <p:nvPicPr>
          <p:cNvPr id="69" name="Graphic 68" descr="Bank">
            <a:extLst>
              <a:ext uri="{FF2B5EF4-FFF2-40B4-BE49-F238E27FC236}">
                <a16:creationId xmlns:a16="http://schemas.microsoft.com/office/drawing/2014/main" id="{F2B972CC-98F8-A765-4DD0-D5E09599CD5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51422" y="5348995"/>
            <a:ext cx="380604" cy="380604"/>
          </a:xfrm>
          <a:prstGeom prst="rect">
            <a:avLst/>
          </a:prstGeom>
        </p:spPr>
      </p:pic>
      <p:pic>
        <p:nvPicPr>
          <p:cNvPr id="71" name="Graphic 70" descr="City">
            <a:extLst>
              <a:ext uri="{FF2B5EF4-FFF2-40B4-BE49-F238E27FC236}">
                <a16:creationId xmlns:a16="http://schemas.microsoft.com/office/drawing/2014/main" id="{75435FA0-8482-0ABF-372C-E1445C44188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345617" y="5354885"/>
            <a:ext cx="380604" cy="380604"/>
          </a:xfrm>
          <a:prstGeom prst="rect">
            <a:avLst/>
          </a:prstGeom>
        </p:spPr>
      </p:pic>
      <p:sp>
        <p:nvSpPr>
          <p:cNvPr id="72" name="Téglalap 26">
            <a:extLst>
              <a:ext uri="{FF2B5EF4-FFF2-40B4-BE49-F238E27FC236}">
                <a16:creationId xmlns:a16="http://schemas.microsoft.com/office/drawing/2014/main" id="{1B3897B3-234D-5D78-2397-615B53128F59}"/>
              </a:ext>
            </a:extLst>
          </p:cNvPr>
          <p:cNvSpPr/>
          <p:nvPr/>
        </p:nvSpPr>
        <p:spPr>
          <a:xfrm>
            <a:off x="6216111" y="1527433"/>
            <a:ext cx="5017607" cy="455509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B0B1B2"/>
            </a:solidFill>
            <a:prstDash val="solid"/>
          </a:ln>
          <a:effectLst/>
        </p:spPr>
        <p:txBody>
          <a:bodyPr lIns="191950" rtlCol="0" anchor="t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hu-HU" sz="2000" dirty="0">
              <a:solidFill>
                <a:srgbClr val="374151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rgbClr val="37415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Külső forrás - magán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rgbClr val="37415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Pénzt </a:t>
            </a:r>
            <a:r>
              <a:rPr lang="hu-HU" sz="2000" b="1" dirty="0">
                <a:solidFill>
                  <a:srgbClr val="37415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gyűjtenek össze különböző befektetőktől</a:t>
            </a:r>
            <a:r>
              <a:rPr lang="hu-HU" sz="2000" dirty="0">
                <a:solidFill>
                  <a:srgbClr val="37415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, és ezt a tőkét széles körű portfólióba fektetik. </a:t>
            </a:r>
            <a:endParaRPr lang="hu-HU" sz="2000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rgbClr val="37415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S</a:t>
            </a:r>
            <a:r>
              <a:rPr lang="hu-HU" sz="2000" b="1" dirty="0">
                <a:solidFill>
                  <a:srgbClr val="37415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zakértő alapkezelők </a:t>
            </a:r>
            <a:r>
              <a:rPr lang="hu-HU" sz="2000" dirty="0">
                <a:solidFill>
                  <a:srgbClr val="37415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irányítása alatt működnek.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u-HU" sz="2000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rgbClr val="37415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Különböző típus </a:t>
            </a:r>
            <a:r>
              <a:rPr lang="hu-HU" sz="2000" b="1" dirty="0">
                <a:solidFill>
                  <a:srgbClr val="374151"/>
                </a:solidFill>
                <a:latin typeface="Garamond" panose="02020404030301010803" pitchFamily="18" charset="0"/>
                <a:ea typeface="Calibri" panose="020F0502020204030204" pitchFamily="34" charset="0"/>
              </a:rPr>
              <a:t>és </a:t>
            </a:r>
            <a:r>
              <a:rPr lang="hu-HU" sz="2000" b="1" dirty="0">
                <a:solidFill>
                  <a:srgbClr val="37415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befektetési stratégia</a:t>
            </a:r>
          </a:p>
          <a:p>
            <a:pPr marL="952393" lvl="1" indent="-342900" algn="just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37415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részvényalap, </a:t>
            </a:r>
          </a:p>
          <a:p>
            <a:pPr marL="952393" lvl="1" indent="-342900" algn="just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37415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kötvényalap, </a:t>
            </a:r>
          </a:p>
          <a:p>
            <a:pPr marL="952393" lvl="1" indent="-342900" algn="just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37415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ingatlanalap </a:t>
            </a:r>
          </a:p>
          <a:p>
            <a:pPr marL="952393" lvl="1" indent="-342900" algn="just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37415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</a:rPr>
              <a:t>vagy vegyes alap</a:t>
            </a:r>
          </a:p>
        </p:txBody>
      </p:sp>
      <p:sp>
        <p:nvSpPr>
          <p:cNvPr id="73" name="Téglalap 27">
            <a:extLst>
              <a:ext uri="{FF2B5EF4-FFF2-40B4-BE49-F238E27FC236}">
                <a16:creationId xmlns:a16="http://schemas.microsoft.com/office/drawing/2014/main" id="{2324345E-338E-47FF-9B60-AF3C234155D2}"/>
              </a:ext>
            </a:extLst>
          </p:cNvPr>
          <p:cNvSpPr/>
          <p:nvPr/>
        </p:nvSpPr>
        <p:spPr>
          <a:xfrm>
            <a:off x="6454452" y="1308407"/>
            <a:ext cx="1962809" cy="40812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lIns="191950" rtlCol="0" anchor="ctr"/>
          <a:lstStyle/>
          <a:p>
            <a:pPr marL="0" marR="0" lvl="0" indent="0" defTabSz="12188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800" b="1" kern="0" cap="small" dirty="0">
                <a:solidFill>
                  <a:srgbClr val="B4995E"/>
                </a:solidFill>
                <a:latin typeface="Garamond" panose="02020404030301010803" pitchFamily="18" charset="0"/>
              </a:rPr>
              <a:t>Tőkealapok</a:t>
            </a:r>
            <a:endParaRPr kumimoji="0" lang="hu-HU" sz="1800" b="1" i="0" u="none" strike="noStrike" kern="0" cap="small" spc="0" normalizeH="0" baseline="0" noProof="0" dirty="0">
              <a:ln>
                <a:noFill/>
              </a:ln>
              <a:solidFill>
                <a:srgbClr val="B4995E"/>
              </a:solidFill>
              <a:effectLst/>
              <a:uLnTx/>
              <a:uFillTx/>
              <a:latin typeface="Garamond" panose="02020404030301010803" pitchFamily="18" charset="0"/>
            </a:endParaRPr>
          </a:p>
        </p:txBody>
      </p:sp>
      <p:sp>
        <p:nvSpPr>
          <p:cNvPr id="75" name="Téglalap 40">
            <a:extLst>
              <a:ext uri="{FF2B5EF4-FFF2-40B4-BE49-F238E27FC236}">
                <a16:creationId xmlns:a16="http://schemas.microsoft.com/office/drawing/2014/main" id="{209C90CC-DA4D-D702-D5BF-F92088FC3D80}"/>
              </a:ext>
            </a:extLst>
          </p:cNvPr>
          <p:cNvSpPr/>
          <p:nvPr/>
        </p:nvSpPr>
        <p:spPr>
          <a:xfrm>
            <a:off x="10823112" y="1196752"/>
            <a:ext cx="671900" cy="671900"/>
          </a:xfrm>
          <a:prstGeom prst="rect">
            <a:avLst/>
          </a:prstGeom>
          <a:solidFill>
            <a:srgbClr val="B4995E"/>
          </a:solidFill>
          <a:ln w="25400" cap="flat" cmpd="sng" algn="ctr">
            <a:solidFill>
              <a:srgbClr val="B4995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8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399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3" name="Graphic 82" descr="City">
            <a:extLst>
              <a:ext uri="{FF2B5EF4-FFF2-40B4-BE49-F238E27FC236}">
                <a16:creationId xmlns:a16="http://schemas.microsoft.com/office/drawing/2014/main" id="{83ADD5A8-74A3-72DD-0068-F8E9FC0CF4A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883878" y="1268760"/>
            <a:ext cx="531998" cy="53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964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7">
            <a:extLst>
              <a:ext uri="{FF2B5EF4-FFF2-40B4-BE49-F238E27FC236}">
                <a16:creationId xmlns:a16="http://schemas.microsoft.com/office/drawing/2014/main" id="{BD0E4DD1-B7B2-4320-A6C3-94B9901E7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b="1" cap="small">
                <a:solidFill>
                  <a:srgbClr val="B4995E"/>
                </a:solidFill>
                <a:latin typeface="Garamond" panose="02020404030301010803" pitchFamily="18" charset="0"/>
              </a:rPr>
              <a:t>A tőkebefektetés célja és működése</a:t>
            </a:r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hu-HU" sz="1400" smtClean="0">
                <a:latin typeface="Garamond" panose="02020404030301010803" pitchFamily="18" charset="0"/>
                <a:cs typeface="Times New Roman" panose="02020603050405020304" pitchFamily="18" charset="0"/>
              </a:rPr>
              <a:pPr/>
              <a:t>3</a:t>
            </a:fld>
            <a:endParaRPr lang="hu-HU" sz="140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pic>
        <p:nvPicPr>
          <p:cNvPr id="25" name="Kép 2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8" t="24973" r="13225" b="25080"/>
          <a:stretch/>
        </p:blipFill>
        <p:spPr>
          <a:xfrm>
            <a:off x="45740" y="6093296"/>
            <a:ext cx="2520280" cy="720080"/>
          </a:xfrm>
          <a:prstGeom prst="rect">
            <a:avLst/>
          </a:prstGeom>
        </p:spPr>
      </p:pic>
      <p:pic>
        <p:nvPicPr>
          <p:cNvPr id="26" name="Kép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49" y="6386280"/>
            <a:ext cx="8642223" cy="15326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B562E50-B53E-B94E-4C4C-C25FA9BA287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143" y="350705"/>
            <a:ext cx="2673241" cy="787720"/>
          </a:xfrm>
          <a:prstGeom prst="rect">
            <a:avLst/>
          </a:prstGeom>
        </p:spPr>
      </p:pic>
      <p:sp>
        <p:nvSpPr>
          <p:cNvPr id="6" name="Rectangle: Rounded Corners 34">
            <a:extLst>
              <a:ext uri="{FF2B5EF4-FFF2-40B4-BE49-F238E27FC236}">
                <a16:creationId xmlns:a16="http://schemas.microsoft.com/office/drawing/2014/main" id="{F013EC98-3736-3923-28A7-45F49967DCCC}"/>
              </a:ext>
            </a:extLst>
          </p:cNvPr>
          <p:cNvSpPr/>
          <p:nvPr/>
        </p:nvSpPr>
        <p:spPr>
          <a:xfrm>
            <a:off x="1197868" y="1988840"/>
            <a:ext cx="4635335" cy="713064"/>
          </a:xfrm>
          <a:prstGeom prst="roundRect">
            <a:avLst>
              <a:gd name="adj" fmla="val 5981"/>
            </a:avLst>
          </a:prstGeom>
          <a:solidFill>
            <a:schemeClr val="accent3"/>
          </a:solidFill>
          <a:ln>
            <a:noFill/>
          </a:ln>
          <a:effectLst>
            <a:outerShdw blurRad="254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1200" cap="none" spc="0" normalizeH="0" baseline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Garamond" panose="02020404030301010803" pitchFamily="18" charset="0"/>
              </a:rPr>
              <a:t>CÉLOK</a:t>
            </a:r>
            <a:endParaRPr kumimoji="0" lang="hu-HU" sz="2000" b="1" i="0" u="none" strike="noStrike" kern="1200" cap="none" spc="0" normalizeH="0" baseline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Garamond" panose="02020404030301010803" pitchFamily="18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7" name="Rectangle: Rounded Corners 35">
            <a:extLst>
              <a:ext uri="{FF2B5EF4-FFF2-40B4-BE49-F238E27FC236}">
                <a16:creationId xmlns:a16="http://schemas.microsoft.com/office/drawing/2014/main" id="{F8416F73-1205-0A29-B7A1-E25E0EA79DB0}"/>
              </a:ext>
            </a:extLst>
          </p:cNvPr>
          <p:cNvSpPr/>
          <p:nvPr/>
        </p:nvSpPr>
        <p:spPr>
          <a:xfrm>
            <a:off x="6310435" y="1988840"/>
            <a:ext cx="4635335" cy="713064"/>
          </a:xfrm>
          <a:prstGeom prst="roundRect">
            <a:avLst>
              <a:gd name="adj" fmla="val 6871"/>
            </a:avLst>
          </a:prstGeom>
          <a:solidFill>
            <a:schemeClr val="accent4"/>
          </a:solidFill>
          <a:ln>
            <a:noFill/>
          </a:ln>
          <a:effectLst>
            <a:outerShdw blurRad="254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1200" cap="none" spc="0" normalizeH="0" baseline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Garamond" panose="02020404030301010803" pitchFamily="18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MŰKÖDÉS</a:t>
            </a:r>
          </a:p>
        </p:txBody>
      </p:sp>
      <p:sp>
        <p:nvSpPr>
          <p:cNvPr id="8" name="Rectangle: Rounded Corners 32">
            <a:extLst>
              <a:ext uri="{FF2B5EF4-FFF2-40B4-BE49-F238E27FC236}">
                <a16:creationId xmlns:a16="http://schemas.microsoft.com/office/drawing/2014/main" id="{34B8C99C-0BAE-F2DD-5EE4-7CF5DAB7CF82}"/>
              </a:ext>
            </a:extLst>
          </p:cNvPr>
          <p:cNvSpPr/>
          <p:nvPr/>
        </p:nvSpPr>
        <p:spPr>
          <a:xfrm>
            <a:off x="1197868" y="2854328"/>
            <a:ext cx="4635335" cy="566932"/>
          </a:xfrm>
          <a:prstGeom prst="roundRect">
            <a:avLst>
              <a:gd name="adj" fmla="val 6871"/>
            </a:avLst>
          </a:prstGeom>
          <a:solidFill>
            <a:schemeClr val="accent3">
              <a:alpha val="1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Aft>
                <a:spcPts val="1500"/>
              </a:spcAft>
            </a:pPr>
            <a:r>
              <a:rPr lang="hu-HU" sz="2000" dirty="0">
                <a:solidFill>
                  <a:srgbClr val="37415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Pénz vagy tőke befektetése </a:t>
            </a:r>
            <a:r>
              <a:rPr lang="hu-HU" sz="2000" b="1" dirty="0">
                <a:solidFill>
                  <a:srgbClr val="37415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hosszú távú hozam</a:t>
            </a:r>
            <a:r>
              <a:rPr lang="hu-HU" sz="2000" b="1" dirty="0">
                <a:solidFill>
                  <a:srgbClr val="37415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érdekében.</a:t>
            </a:r>
            <a:endParaRPr lang="hu-HU" sz="2000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: Rounded Corners 33">
            <a:extLst>
              <a:ext uri="{FF2B5EF4-FFF2-40B4-BE49-F238E27FC236}">
                <a16:creationId xmlns:a16="http://schemas.microsoft.com/office/drawing/2014/main" id="{E0584422-06A7-6BCB-C463-5AD1F9919C07}"/>
              </a:ext>
            </a:extLst>
          </p:cNvPr>
          <p:cNvSpPr/>
          <p:nvPr/>
        </p:nvSpPr>
        <p:spPr>
          <a:xfrm>
            <a:off x="1197868" y="3573684"/>
            <a:ext cx="4635335" cy="566932"/>
          </a:xfrm>
          <a:prstGeom prst="roundRect">
            <a:avLst>
              <a:gd name="adj" fmla="val 6871"/>
            </a:avLst>
          </a:prstGeom>
          <a:solidFill>
            <a:schemeClr val="accent3">
              <a:alpha val="1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Aft>
                <a:spcPts val="1500"/>
              </a:spcAft>
            </a:pPr>
            <a:r>
              <a:rPr lang="hu-HU" sz="2000" b="1">
                <a:solidFill>
                  <a:srgbClr val="37415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T</a:t>
            </a:r>
            <a:r>
              <a:rPr lang="hu-HU" sz="2000" b="1">
                <a:solidFill>
                  <a:srgbClr val="37415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őkeérték arányában részesedés</a:t>
            </a:r>
            <a:r>
              <a:rPr lang="hu-HU" sz="2000">
                <a:solidFill>
                  <a:srgbClr val="37415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a vállalkozás vagy projekt eredményeiben.</a:t>
            </a:r>
            <a:endParaRPr lang="hu-HU" sz="200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Rectangle: Rounded Corners 49">
            <a:extLst>
              <a:ext uri="{FF2B5EF4-FFF2-40B4-BE49-F238E27FC236}">
                <a16:creationId xmlns:a16="http://schemas.microsoft.com/office/drawing/2014/main" id="{18071D10-42F6-6147-1B55-59EFB478E77B}"/>
              </a:ext>
            </a:extLst>
          </p:cNvPr>
          <p:cNvSpPr/>
          <p:nvPr/>
        </p:nvSpPr>
        <p:spPr>
          <a:xfrm>
            <a:off x="6310434" y="2854328"/>
            <a:ext cx="4635335" cy="566932"/>
          </a:xfrm>
          <a:prstGeom prst="roundRect">
            <a:avLst>
              <a:gd name="adj" fmla="val 6871"/>
            </a:avLst>
          </a:prstGeom>
          <a:solidFill>
            <a:schemeClr val="accent4">
              <a:alpha val="1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0" lang="hu-HU" sz="2000" b="1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</a:rPr>
              <a:t>Piaci trendek </a:t>
            </a:r>
            <a:r>
              <a:rPr kumimoji="0" lang="hu-HU" sz="20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</a:rPr>
              <a:t>elemzése</a:t>
            </a:r>
            <a:endParaRPr lang="hu-HU" sz="2000">
              <a:solidFill>
                <a:schemeClr val="tx1"/>
              </a:solidFill>
              <a:latin typeface="Garamond" panose="02020404030301010803" pitchFamily="18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3" name="Rectangle: Rounded Corners 50">
            <a:extLst>
              <a:ext uri="{FF2B5EF4-FFF2-40B4-BE49-F238E27FC236}">
                <a16:creationId xmlns:a16="http://schemas.microsoft.com/office/drawing/2014/main" id="{5ADC7A7D-CDB3-2BF4-E7AD-2C1FACF5DDF7}"/>
              </a:ext>
            </a:extLst>
          </p:cNvPr>
          <p:cNvSpPr/>
          <p:nvPr/>
        </p:nvSpPr>
        <p:spPr>
          <a:xfrm>
            <a:off x="6310434" y="3573684"/>
            <a:ext cx="4635335" cy="566932"/>
          </a:xfrm>
          <a:prstGeom prst="roundRect">
            <a:avLst>
              <a:gd name="adj" fmla="val 6871"/>
            </a:avLst>
          </a:prstGeom>
          <a:solidFill>
            <a:schemeClr val="accent4">
              <a:alpha val="1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0" lang="hu-HU" sz="20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</a:rPr>
              <a:t>Gazdasági </a:t>
            </a:r>
            <a:r>
              <a:rPr kumimoji="0" lang="hu-HU" sz="2000" b="1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</a:rPr>
              <a:t>fejlemények követése</a:t>
            </a:r>
            <a:endParaRPr lang="hu-HU" sz="2000" b="1">
              <a:solidFill>
                <a:schemeClr val="tx1"/>
              </a:solidFill>
              <a:latin typeface="Garamond" panose="02020404030301010803" pitchFamily="18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4" name="Rectangle: Rounded Corners 51">
            <a:extLst>
              <a:ext uri="{FF2B5EF4-FFF2-40B4-BE49-F238E27FC236}">
                <a16:creationId xmlns:a16="http://schemas.microsoft.com/office/drawing/2014/main" id="{F509E590-D389-B9EA-B2AF-F155A965B952}"/>
              </a:ext>
            </a:extLst>
          </p:cNvPr>
          <p:cNvSpPr/>
          <p:nvPr/>
        </p:nvSpPr>
        <p:spPr>
          <a:xfrm>
            <a:off x="6310434" y="4293040"/>
            <a:ext cx="4635335" cy="566932"/>
          </a:xfrm>
          <a:prstGeom prst="roundRect">
            <a:avLst>
              <a:gd name="adj" fmla="val 6871"/>
            </a:avLst>
          </a:prstGeom>
          <a:solidFill>
            <a:schemeClr val="accent4">
              <a:alpha val="1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0" lang="hu-HU" sz="2000" b="1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</a:rPr>
              <a:t>Döntéshozatal</a:t>
            </a:r>
            <a:r>
              <a:rPr kumimoji="0" lang="hu-HU" sz="20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</a:rPr>
              <a:t> a befektetések tekintetében</a:t>
            </a:r>
            <a:endParaRPr lang="hu-HU" sz="2000">
              <a:solidFill>
                <a:schemeClr val="tx1"/>
              </a:solidFill>
              <a:latin typeface="Garamond" panose="02020404030301010803" pitchFamily="18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5" name="Rectangle: Rounded Corners 52">
            <a:extLst>
              <a:ext uri="{FF2B5EF4-FFF2-40B4-BE49-F238E27FC236}">
                <a16:creationId xmlns:a16="http://schemas.microsoft.com/office/drawing/2014/main" id="{6482A0C5-0E59-07A2-40DA-05AC70303F84}"/>
              </a:ext>
            </a:extLst>
          </p:cNvPr>
          <p:cNvSpPr/>
          <p:nvPr/>
        </p:nvSpPr>
        <p:spPr>
          <a:xfrm>
            <a:off x="6310434" y="5012396"/>
            <a:ext cx="4635335" cy="566932"/>
          </a:xfrm>
          <a:prstGeom prst="roundRect">
            <a:avLst>
              <a:gd name="adj" fmla="val 6871"/>
            </a:avLst>
          </a:prstGeom>
          <a:solidFill>
            <a:schemeClr val="accent4">
              <a:alpha val="1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0" lang="hu-HU" sz="2000" b="1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</a:rPr>
              <a:t>Cél</a:t>
            </a:r>
            <a:r>
              <a:rPr kumimoji="0" lang="hu-HU" sz="2000" b="0" i="0" u="none" strike="noStrike" kern="1200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</a:rPr>
              <a:t>: magas hozam a kockázatok és célkitűzések együttes figyelembe vételével</a:t>
            </a:r>
            <a:endParaRPr lang="hu-HU" sz="2000">
              <a:solidFill>
                <a:schemeClr val="tx1"/>
              </a:solidFill>
              <a:latin typeface="Garamond" panose="02020404030301010803" pitchFamily="18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6" name="Rectangle: Rounded Corners 51">
            <a:extLst>
              <a:ext uri="{FF2B5EF4-FFF2-40B4-BE49-F238E27FC236}">
                <a16:creationId xmlns:a16="http://schemas.microsoft.com/office/drawing/2014/main" id="{3F41513A-A647-B0FB-E519-FA10FDDC855F}"/>
              </a:ext>
            </a:extLst>
          </p:cNvPr>
          <p:cNvSpPr/>
          <p:nvPr/>
        </p:nvSpPr>
        <p:spPr>
          <a:xfrm>
            <a:off x="1197868" y="4293040"/>
            <a:ext cx="4635335" cy="566932"/>
          </a:xfrm>
          <a:prstGeom prst="roundRect">
            <a:avLst>
              <a:gd name="adj" fmla="val 6871"/>
            </a:avLst>
          </a:prstGeom>
          <a:solidFill>
            <a:schemeClr val="accent4">
              <a:alpha val="1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ts val="1500"/>
              </a:spcBef>
              <a:spcAft>
                <a:spcPts val="1500"/>
              </a:spcAft>
            </a:pPr>
            <a:r>
              <a:rPr lang="hu-HU" sz="2000" b="1">
                <a:solidFill>
                  <a:srgbClr val="37415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Hosszú távú elkötelezettség</a:t>
            </a:r>
            <a:r>
              <a:rPr lang="hu-HU" sz="2000" b="1">
                <a:solidFill>
                  <a:srgbClr val="37415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hu-HU" sz="2000">
                <a:solidFill>
                  <a:srgbClr val="37415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és </a:t>
            </a:r>
            <a:r>
              <a:rPr lang="hu-HU" sz="2000">
                <a:solidFill>
                  <a:srgbClr val="37415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stratégiai partneri kapcsolat.</a:t>
            </a:r>
            <a:endParaRPr lang="hu-HU" sz="200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6759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7">
            <a:extLst>
              <a:ext uri="{FF2B5EF4-FFF2-40B4-BE49-F238E27FC236}">
                <a16:creationId xmlns:a16="http://schemas.microsoft.com/office/drawing/2014/main" id="{BD0E4DD1-B7B2-4320-A6C3-94B9901E7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b="1" cap="small" dirty="0">
                <a:solidFill>
                  <a:srgbClr val="B4995E"/>
                </a:solidFill>
                <a:latin typeface="Garamond" panose="02020404030301010803" pitchFamily="18" charset="0"/>
              </a:rPr>
              <a:t>Alapkezelők</a:t>
            </a:r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z="1400" smtClean="0">
                <a:latin typeface="Garamond" panose="02020404030301010803" pitchFamily="18" charset="0"/>
                <a:cs typeface="Times New Roman" panose="02020603050405020304" pitchFamily="18" charset="0"/>
              </a:rPr>
              <a:pPr/>
              <a:t>4</a:t>
            </a:fld>
            <a:endParaRPr lang="en-US" sz="14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pic>
        <p:nvPicPr>
          <p:cNvPr id="25" name="Kép 2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8" t="24973" r="13225" b="25080"/>
          <a:stretch/>
        </p:blipFill>
        <p:spPr>
          <a:xfrm>
            <a:off x="45740" y="6093296"/>
            <a:ext cx="2520280" cy="720080"/>
          </a:xfrm>
          <a:prstGeom prst="rect">
            <a:avLst/>
          </a:prstGeom>
        </p:spPr>
      </p:pic>
      <p:pic>
        <p:nvPicPr>
          <p:cNvPr id="26" name="Kép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49" y="6386280"/>
            <a:ext cx="8642223" cy="15326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FAA0458-82EA-A1A8-7176-B2F4869AFA9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143" y="350705"/>
            <a:ext cx="2673241" cy="787720"/>
          </a:xfrm>
          <a:prstGeom prst="rect">
            <a:avLst/>
          </a:prstGeom>
        </p:spPr>
      </p:pic>
      <p:sp>
        <p:nvSpPr>
          <p:cNvPr id="3" name="Téglalap 26">
            <a:extLst>
              <a:ext uri="{FF2B5EF4-FFF2-40B4-BE49-F238E27FC236}">
                <a16:creationId xmlns:a16="http://schemas.microsoft.com/office/drawing/2014/main" id="{60F5F3E4-0578-1CF0-F5ED-742A6C772C12}"/>
              </a:ext>
            </a:extLst>
          </p:cNvPr>
          <p:cNvSpPr/>
          <p:nvPr/>
        </p:nvSpPr>
        <p:spPr>
          <a:xfrm>
            <a:off x="609441" y="1151454"/>
            <a:ext cx="5196939" cy="4759913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B0B1B2"/>
            </a:solidFill>
            <a:prstDash val="solid"/>
          </a:ln>
          <a:effectLst/>
        </p:spPr>
        <p:txBody>
          <a:bodyPr lIns="191950" rtlCol="0" anchor="t"/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2000" kern="1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Private</a:t>
            </a:r>
            <a:r>
              <a:rPr lang="hu-HU" sz="2000" kern="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000" kern="1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equity</a:t>
            </a:r>
            <a:r>
              <a:rPr lang="hu-HU" sz="2000" kern="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(magántőke) olyan befektetési tevékenységet jelent, amely során befektetők</a:t>
            </a:r>
            <a:r>
              <a:rPr lang="hu-HU" sz="2000" b="1" kern="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tőkét helyeznek el nem tőzsdei vállalkozásokban</a:t>
            </a:r>
            <a:r>
              <a:rPr lang="hu-HU" sz="2000" kern="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2000" kern="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hu-HU" sz="2000" kern="1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private</a:t>
            </a:r>
            <a:r>
              <a:rPr lang="hu-HU" sz="2000" kern="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2000" kern="100" dirty="0" err="1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equity</a:t>
            </a:r>
            <a:r>
              <a:rPr lang="hu-HU" sz="2000" kern="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cégek vagy alapok általában a vállalatok </a:t>
            </a:r>
            <a:r>
              <a:rPr lang="hu-HU" sz="2000" b="1" kern="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teljes körű felvásárlásával vagy részesedés vásárlásával </a:t>
            </a:r>
            <a:r>
              <a:rPr lang="hu-HU" sz="2000" kern="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lépnek be ezekbe a vállalkozásokba.</a:t>
            </a:r>
            <a:endParaRPr lang="hu-HU" sz="2000" kern="1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hu-HU" sz="1800" b="1" dirty="0">
                <a:solidFill>
                  <a:srgbClr val="374151"/>
                </a:solidFill>
                <a:latin typeface="Garamond" panose="02020404030301010803" pitchFamily="18" charset="0"/>
              </a:rPr>
              <a:t>Az</a:t>
            </a:r>
            <a:r>
              <a:rPr lang="hu-HU" sz="1800" b="1" kern="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1800" b="1" dirty="0">
                <a:solidFill>
                  <a:srgbClr val="374151"/>
                </a:solidFill>
                <a:latin typeface="Garamond" panose="02020404030301010803" pitchFamily="18" charset="0"/>
              </a:rPr>
              <a:t>ilyen</a:t>
            </a:r>
            <a:r>
              <a:rPr lang="hu-HU" sz="1800" b="1" kern="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1800" b="1" dirty="0">
                <a:solidFill>
                  <a:srgbClr val="374151"/>
                </a:solidFill>
                <a:latin typeface="Garamond" panose="02020404030301010803" pitchFamily="18" charset="0"/>
              </a:rPr>
              <a:t>típusú</a:t>
            </a:r>
            <a:r>
              <a:rPr lang="hu-HU" sz="1800" b="1" kern="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1800" b="1" dirty="0">
                <a:solidFill>
                  <a:srgbClr val="374151"/>
                </a:solidFill>
                <a:latin typeface="Garamond" panose="02020404030301010803" pitchFamily="18" charset="0"/>
              </a:rPr>
              <a:t>befektetések</a:t>
            </a:r>
            <a:r>
              <a:rPr lang="hu-HU" sz="1800" b="1" kern="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1800" b="1" dirty="0">
                <a:solidFill>
                  <a:srgbClr val="374151"/>
                </a:solidFill>
                <a:latin typeface="Garamond" panose="02020404030301010803" pitchFamily="18" charset="0"/>
              </a:rPr>
              <a:t>célja</a:t>
            </a:r>
            <a:r>
              <a:rPr lang="hu-HU" sz="1800" b="1" kern="100" dirty="0">
                <a:solidFill>
                  <a:srgbClr val="374151"/>
                </a:solidFill>
                <a:latin typeface="Garamond" panose="02020404030301010803" pitchFamily="18" charset="0"/>
                <a:cs typeface="Calibri" panose="020F0502020204030204" pitchFamily="34" charset="0"/>
              </a:rPr>
              <a:t>,</a:t>
            </a:r>
            <a:r>
              <a:rPr lang="hu-HU" sz="1800" b="1" kern="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1800" b="1" dirty="0">
                <a:solidFill>
                  <a:srgbClr val="374151"/>
                </a:solidFill>
                <a:latin typeface="Garamond" panose="02020404030301010803" pitchFamily="18" charset="0"/>
              </a:rPr>
              <a:t>működési</a:t>
            </a:r>
            <a:r>
              <a:rPr lang="hu-HU" sz="1800" b="1" kern="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u-HU" sz="1800" b="1" dirty="0">
                <a:solidFill>
                  <a:srgbClr val="374151"/>
                </a:solidFill>
                <a:latin typeface="Garamond" panose="02020404030301010803" pitchFamily="18" charset="0"/>
              </a:rPr>
              <a:t>elve</a:t>
            </a:r>
            <a:r>
              <a:rPr lang="hu-HU" sz="1800" b="1" kern="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hu-HU" sz="1800" b="1" kern="1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u-HU" sz="1800" kern="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az értéknövelés és a hosszú távú tőkeáttétel elérése,</a:t>
            </a:r>
            <a:endParaRPr lang="hu-HU" sz="1800" kern="1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hu-HU" sz="1800" kern="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aktív szerepvállalás a vállalatok irányításában,</a:t>
            </a:r>
            <a:endParaRPr lang="hu-HU" sz="1800" kern="1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hu-HU" sz="1800" kern="100" dirty="0"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hu-HU" sz="1800" kern="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tratégiai átszervezés, operatív hatékonyságnövelés, növekedési lehetőségek azonosítása és </a:t>
            </a:r>
            <a:r>
              <a:rPr lang="hu-HU" sz="1800" kern="100" dirty="0"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átfogó</a:t>
            </a:r>
            <a:r>
              <a:rPr lang="hu-HU" sz="1800" kern="1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vállalatérték növelés</a:t>
            </a:r>
            <a:endParaRPr lang="hu-HU" sz="1800" kern="1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u-HU" sz="2000" dirty="0">
              <a:solidFill>
                <a:srgbClr val="374151"/>
              </a:solidFill>
              <a:effectLst/>
              <a:latin typeface="Garamond" panose="02020404030301010803" pitchFamily="18" charset="0"/>
              <a:ea typeface="Calibri" panose="020F0502020204030204" pitchFamily="34" charset="0"/>
            </a:endParaRPr>
          </a:p>
        </p:txBody>
      </p:sp>
      <p:sp>
        <p:nvSpPr>
          <p:cNvPr id="7" name="Téglalap 26">
            <a:extLst>
              <a:ext uri="{FF2B5EF4-FFF2-40B4-BE49-F238E27FC236}">
                <a16:creationId xmlns:a16="http://schemas.microsoft.com/office/drawing/2014/main" id="{D3294362-F4C7-5A79-715F-C2A046F5D7FA}"/>
              </a:ext>
            </a:extLst>
          </p:cNvPr>
          <p:cNvSpPr/>
          <p:nvPr/>
        </p:nvSpPr>
        <p:spPr>
          <a:xfrm>
            <a:off x="6382446" y="1151453"/>
            <a:ext cx="5196939" cy="4759913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B0B1B2"/>
            </a:solidFill>
            <a:prstDash val="solid"/>
          </a:ln>
          <a:effectLst/>
        </p:spPr>
        <p:txBody>
          <a:bodyPr lIns="191950" rtlCol="0" anchor="t"/>
          <a:lstStyle/>
          <a:p>
            <a:pPr marL="253937" lvl="2" indent="0" algn="just" defTabSz="1142714">
              <a:spcBef>
                <a:spcPts val="300"/>
              </a:spcBef>
              <a:buClr>
                <a:srgbClr val="B4995E"/>
              </a:buClr>
              <a:buNone/>
            </a:pPr>
            <a:r>
              <a:rPr lang="hu-HU" sz="20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A </a:t>
            </a:r>
            <a:r>
              <a:rPr lang="hu-HU" sz="2000" dirty="0" err="1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private</a:t>
            </a:r>
            <a:r>
              <a:rPr lang="hu-HU" sz="20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hu-HU" sz="2000" dirty="0" err="1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equity</a:t>
            </a:r>
            <a:r>
              <a:rPr lang="hu-HU" sz="20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befektetések lehetnek </a:t>
            </a:r>
            <a:r>
              <a:rPr lang="hu-HU" sz="20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kockázati tőkebefektetések</a:t>
            </a:r>
            <a:r>
              <a:rPr lang="hu-HU" sz="20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, </a:t>
            </a:r>
          </a:p>
          <a:p>
            <a:pPr marL="539687" lvl="2" indent="-285750" algn="just" defTabSz="1142714">
              <a:spcBef>
                <a:spcPts val="300"/>
              </a:spcBef>
              <a:buClr>
                <a:srgbClr val="B4995E"/>
              </a:buCl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a korai fázisban lévő </a:t>
            </a:r>
          </a:p>
          <a:p>
            <a:pPr marL="539687" lvl="2" indent="-285750" algn="just" defTabSz="1142714">
              <a:spcBef>
                <a:spcPts val="300"/>
              </a:spcBef>
              <a:buClr>
                <a:srgbClr val="B4995E"/>
              </a:buCl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innovatív vállalkozásokba történő befektetések, </a:t>
            </a:r>
          </a:p>
          <a:p>
            <a:pPr marL="539687" lvl="2" indent="-285750" algn="just" defTabSz="1142714">
              <a:spcBef>
                <a:spcPts val="300"/>
              </a:spcBef>
              <a:buClr>
                <a:srgbClr val="B4995E"/>
              </a:buCl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esetleg nagyobb, meglévő vállalatokkal közös befektetés.</a:t>
            </a:r>
          </a:p>
          <a:p>
            <a:pPr marL="253937" lvl="2" algn="just" defTabSz="1142714">
              <a:spcBef>
                <a:spcPts val="300"/>
              </a:spcBef>
              <a:buClr>
                <a:srgbClr val="B4995E"/>
              </a:buClr>
            </a:pPr>
            <a:endParaRPr lang="hu-HU" sz="2000" dirty="0">
              <a:solidFill>
                <a:prstClr val="black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marL="253937" lvl="2" indent="0" algn="just" defTabSz="1142714">
              <a:spcBef>
                <a:spcPts val="300"/>
              </a:spcBef>
              <a:buClr>
                <a:srgbClr val="B4995E"/>
              </a:buClr>
              <a:buNone/>
            </a:pPr>
            <a:r>
              <a:rPr lang="hu-HU" sz="1800" dirty="0">
                <a:latin typeface="Garamond" panose="02020404030301010803" pitchFamily="18" charset="0"/>
                <a:cs typeface="Times New Roman" panose="02020603050405020304" pitchFamily="18" charset="0"/>
              </a:rPr>
              <a:t>Az ilyen típusú befektetések általában </a:t>
            </a:r>
            <a:r>
              <a:rPr lang="hu-HU" sz="1800" b="1" dirty="0">
                <a:latin typeface="Garamond" panose="02020404030301010803" pitchFamily="18" charset="0"/>
                <a:cs typeface="Times New Roman" panose="02020603050405020304" pitchFamily="18" charset="0"/>
              </a:rPr>
              <a:t>magas kockázatot hordoznak de egyben magas elérhető hozamot</a:t>
            </a:r>
            <a:r>
              <a:rPr lang="hu-HU" sz="1800" dirty="0">
                <a:latin typeface="Garamond" panose="02020404030301010803" pitchFamily="18" charset="0"/>
                <a:cs typeface="Times New Roman" panose="02020603050405020304" pitchFamily="18" charset="0"/>
              </a:rPr>
              <a:t> jelentenek. </a:t>
            </a:r>
          </a:p>
        </p:txBody>
      </p:sp>
    </p:spTree>
    <p:extLst>
      <p:ext uri="{BB962C8B-B14F-4D97-AF65-F5344CB8AC3E}">
        <p14:creationId xmlns:p14="http://schemas.microsoft.com/office/powerpoint/2010/main" val="25096768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7">
            <a:extLst>
              <a:ext uri="{FF2B5EF4-FFF2-40B4-BE49-F238E27FC236}">
                <a16:creationId xmlns:a16="http://schemas.microsoft.com/office/drawing/2014/main" id="{BD0E4DD1-B7B2-4320-A6C3-94B9901E7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b="1" cap="small" dirty="0">
                <a:solidFill>
                  <a:srgbClr val="B4995E"/>
                </a:solidFill>
                <a:latin typeface="Garamond" panose="02020404030301010803" pitchFamily="18" charset="0"/>
              </a:rPr>
              <a:t>Összehasonlítás</a:t>
            </a:r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hu-HU" sz="1400" smtClean="0">
                <a:latin typeface="Garamond" panose="02020404030301010803" pitchFamily="18" charset="0"/>
                <a:cs typeface="Times New Roman" panose="02020603050405020304" pitchFamily="18" charset="0"/>
              </a:rPr>
              <a:pPr/>
              <a:t>5</a:t>
            </a:fld>
            <a:endParaRPr lang="hu-HU" sz="140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pic>
        <p:nvPicPr>
          <p:cNvPr id="25" name="Kép 2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8" t="24973" r="13225" b="25080"/>
          <a:stretch/>
        </p:blipFill>
        <p:spPr>
          <a:xfrm>
            <a:off x="45740" y="6093296"/>
            <a:ext cx="2520280" cy="720080"/>
          </a:xfrm>
          <a:prstGeom prst="rect">
            <a:avLst/>
          </a:prstGeom>
        </p:spPr>
      </p:pic>
      <p:pic>
        <p:nvPicPr>
          <p:cNvPr id="26" name="Kép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49" y="6386280"/>
            <a:ext cx="8642223" cy="15326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B562E50-B53E-B94E-4C4C-C25FA9BA287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143" y="350705"/>
            <a:ext cx="2673241" cy="787720"/>
          </a:xfrm>
          <a:prstGeom prst="rect">
            <a:avLst/>
          </a:prstGeom>
        </p:spPr>
      </p:pic>
      <p:sp>
        <p:nvSpPr>
          <p:cNvPr id="6" name="Rectangle: Rounded Corners 34">
            <a:extLst>
              <a:ext uri="{FF2B5EF4-FFF2-40B4-BE49-F238E27FC236}">
                <a16:creationId xmlns:a16="http://schemas.microsoft.com/office/drawing/2014/main" id="{F013EC98-3736-3923-28A7-45F49967DCCC}"/>
              </a:ext>
            </a:extLst>
          </p:cNvPr>
          <p:cNvSpPr/>
          <p:nvPr/>
        </p:nvSpPr>
        <p:spPr>
          <a:xfrm>
            <a:off x="1629917" y="1988840"/>
            <a:ext cx="4635335" cy="713064"/>
          </a:xfrm>
          <a:prstGeom prst="roundRect">
            <a:avLst>
              <a:gd name="adj" fmla="val 5981"/>
            </a:avLst>
          </a:prstGeom>
          <a:solidFill>
            <a:schemeClr val="accent3"/>
          </a:solidFill>
          <a:ln>
            <a:noFill/>
          </a:ln>
          <a:effectLst>
            <a:outerShdw blurRad="254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1200" cap="none" spc="0" normalizeH="0" baseline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Garamond" panose="02020404030301010803" pitchFamily="18" charset="0"/>
              </a:rPr>
              <a:t>MAGÁNTŐKE</a:t>
            </a:r>
            <a:endParaRPr kumimoji="0" lang="hu-HU" sz="2000" b="1" i="0" u="none" strike="noStrike" kern="1200" cap="none" spc="0" normalizeH="0" baseline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Garamond" panose="02020404030301010803" pitchFamily="18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7" name="Rectangle: Rounded Corners 35">
            <a:extLst>
              <a:ext uri="{FF2B5EF4-FFF2-40B4-BE49-F238E27FC236}">
                <a16:creationId xmlns:a16="http://schemas.microsoft.com/office/drawing/2014/main" id="{F8416F73-1205-0A29-B7A1-E25E0EA79DB0}"/>
              </a:ext>
            </a:extLst>
          </p:cNvPr>
          <p:cNvSpPr/>
          <p:nvPr/>
        </p:nvSpPr>
        <p:spPr>
          <a:xfrm>
            <a:off x="6571645" y="1988840"/>
            <a:ext cx="4635335" cy="713064"/>
          </a:xfrm>
          <a:prstGeom prst="roundRect">
            <a:avLst>
              <a:gd name="adj" fmla="val 6871"/>
            </a:avLst>
          </a:prstGeom>
          <a:solidFill>
            <a:schemeClr val="accent4"/>
          </a:solidFill>
          <a:ln>
            <a:noFill/>
          </a:ln>
          <a:effectLst>
            <a:outerShdw blurRad="254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000" b="1" i="0" u="none" strike="noStrike" kern="1200" cap="none" spc="0" normalizeH="0" baseline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Garamond" panose="02020404030301010803" pitchFamily="18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KOCKÁZATI TŐKE</a:t>
            </a:r>
          </a:p>
        </p:txBody>
      </p:sp>
      <p:sp>
        <p:nvSpPr>
          <p:cNvPr id="8" name="Rectangle: Rounded Corners 32">
            <a:extLst>
              <a:ext uri="{FF2B5EF4-FFF2-40B4-BE49-F238E27FC236}">
                <a16:creationId xmlns:a16="http://schemas.microsoft.com/office/drawing/2014/main" id="{34B8C99C-0BAE-F2DD-5EE4-7CF5DAB7CF82}"/>
              </a:ext>
            </a:extLst>
          </p:cNvPr>
          <p:cNvSpPr/>
          <p:nvPr/>
        </p:nvSpPr>
        <p:spPr>
          <a:xfrm>
            <a:off x="1629917" y="2854328"/>
            <a:ext cx="4635335" cy="566932"/>
          </a:xfrm>
          <a:prstGeom prst="roundRect">
            <a:avLst>
              <a:gd name="adj" fmla="val 6871"/>
            </a:avLst>
          </a:prstGeom>
          <a:solidFill>
            <a:schemeClr val="accent3">
              <a:alpha val="1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000" dirty="0">
                <a:solidFill>
                  <a:srgbClr val="374151"/>
                </a:solidFill>
                <a:latin typeface="Garamond" panose="02020404030301010803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Á</a:t>
            </a:r>
            <a:r>
              <a:rPr lang="hu-HU" sz="2000" dirty="0">
                <a:solidFill>
                  <a:srgbClr val="37415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ltalában a közepes és nagyvállalatokra összpontosít</a:t>
            </a:r>
          </a:p>
        </p:txBody>
      </p:sp>
      <p:sp>
        <p:nvSpPr>
          <p:cNvPr id="9" name="Rectangle: Rounded Corners 33">
            <a:extLst>
              <a:ext uri="{FF2B5EF4-FFF2-40B4-BE49-F238E27FC236}">
                <a16:creationId xmlns:a16="http://schemas.microsoft.com/office/drawing/2014/main" id="{E0584422-06A7-6BCB-C463-5AD1F9919C07}"/>
              </a:ext>
            </a:extLst>
          </p:cNvPr>
          <p:cNvSpPr/>
          <p:nvPr/>
        </p:nvSpPr>
        <p:spPr>
          <a:xfrm>
            <a:off x="1629917" y="3573684"/>
            <a:ext cx="4635335" cy="566932"/>
          </a:xfrm>
          <a:prstGeom prst="roundRect">
            <a:avLst>
              <a:gd name="adj" fmla="val 6871"/>
            </a:avLst>
          </a:prstGeom>
          <a:solidFill>
            <a:schemeClr val="accent3">
              <a:alpha val="1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000" dirty="0">
                <a:solidFill>
                  <a:srgbClr val="374151"/>
                </a:solidFill>
                <a:latin typeface="Garamond" panose="02020404030301010803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É</a:t>
            </a:r>
            <a:r>
              <a:rPr lang="hu-HU" sz="2000" dirty="0">
                <a:solidFill>
                  <a:srgbClr val="37415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rett szakaszban lévő vállalatokat célozza meg</a:t>
            </a:r>
          </a:p>
        </p:txBody>
      </p:sp>
      <p:sp>
        <p:nvSpPr>
          <p:cNvPr id="12" name="Rectangle: Rounded Corners 49">
            <a:extLst>
              <a:ext uri="{FF2B5EF4-FFF2-40B4-BE49-F238E27FC236}">
                <a16:creationId xmlns:a16="http://schemas.microsoft.com/office/drawing/2014/main" id="{18071D10-42F6-6147-1B55-59EFB478E77B}"/>
              </a:ext>
            </a:extLst>
          </p:cNvPr>
          <p:cNvSpPr/>
          <p:nvPr/>
        </p:nvSpPr>
        <p:spPr>
          <a:xfrm>
            <a:off x="6571644" y="2854328"/>
            <a:ext cx="4635335" cy="566932"/>
          </a:xfrm>
          <a:prstGeom prst="roundRect">
            <a:avLst>
              <a:gd name="adj" fmla="val 6871"/>
            </a:avLst>
          </a:prstGeom>
          <a:solidFill>
            <a:schemeClr val="accent4">
              <a:alpha val="1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rIns="0" rtlCol="0" anchor="ctr"/>
          <a:lstStyle/>
          <a:p>
            <a:r>
              <a:rPr lang="hu-HU" sz="2000" kern="100" dirty="0">
                <a:solidFill>
                  <a:srgbClr val="37415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Kezdeti vagy korai szakaszban lévő, magas növekedési potenciállal bíró vállalkozások</a:t>
            </a:r>
            <a:endParaRPr lang="hu-HU" sz="2000" dirty="0">
              <a:solidFill>
                <a:schemeClr val="tx1"/>
              </a:solidFill>
              <a:latin typeface="Garamond" panose="02020404030301010803" pitchFamily="18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3" name="Rectangle: Rounded Corners 50">
            <a:extLst>
              <a:ext uri="{FF2B5EF4-FFF2-40B4-BE49-F238E27FC236}">
                <a16:creationId xmlns:a16="http://schemas.microsoft.com/office/drawing/2014/main" id="{5ADC7A7D-CDB3-2BF4-E7AD-2C1FACF5DDF7}"/>
              </a:ext>
            </a:extLst>
          </p:cNvPr>
          <p:cNvSpPr/>
          <p:nvPr/>
        </p:nvSpPr>
        <p:spPr>
          <a:xfrm>
            <a:off x="6571644" y="3573684"/>
            <a:ext cx="4635335" cy="566932"/>
          </a:xfrm>
          <a:prstGeom prst="roundRect">
            <a:avLst>
              <a:gd name="adj" fmla="val 6871"/>
            </a:avLst>
          </a:prstGeom>
          <a:solidFill>
            <a:schemeClr val="accent4">
              <a:alpha val="1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000" dirty="0">
                <a:solidFill>
                  <a:srgbClr val="374151"/>
                </a:solidFill>
                <a:latin typeface="Garamond" panose="02020404030301010803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A </a:t>
            </a:r>
            <a:r>
              <a:rPr lang="hu-HU" sz="200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vállalkozások</a:t>
            </a:r>
            <a:r>
              <a:rPr lang="hu-HU" sz="2000" dirty="0">
                <a:solidFill>
                  <a:srgbClr val="37415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 korai szakaszában, amikor még nem bizonyították piaci értéküket</a:t>
            </a:r>
            <a:endParaRPr lang="hu-HU" sz="2000" b="1" dirty="0">
              <a:solidFill>
                <a:schemeClr val="tx1"/>
              </a:solidFill>
              <a:latin typeface="Garamond" panose="02020404030301010803" pitchFamily="18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4" name="Rectangle: Rounded Corners 51">
            <a:extLst>
              <a:ext uri="{FF2B5EF4-FFF2-40B4-BE49-F238E27FC236}">
                <a16:creationId xmlns:a16="http://schemas.microsoft.com/office/drawing/2014/main" id="{F509E590-D389-B9EA-B2AF-F155A965B952}"/>
              </a:ext>
            </a:extLst>
          </p:cNvPr>
          <p:cNvSpPr/>
          <p:nvPr/>
        </p:nvSpPr>
        <p:spPr>
          <a:xfrm>
            <a:off x="6571644" y="4293040"/>
            <a:ext cx="4635335" cy="566932"/>
          </a:xfrm>
          <a:prstGeom prst="roundRect">
            <a:avLst>
              <a:gd name="adj" fmla="val 6871"/>
            </a:avLst>
          </a:prstGeom>
          <a:solidFill>
            <a:schemeClr val="accent4">
              <a:alpha val="1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000" kern="100" dirty="0">
                <a:solidFill>
                  <a:srgbClr val="374151"/>
                </a:solidFill>
                <a:latin typeface="Garamond" panose="02020404030301010803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M</a:t>
            </a:r>
            <a:r>
              <a:rPr lang="hu-HU" sz="2000" kern="100" dirty="0">
                <a:solidFill>
                  <a:srgbClr val="37415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agasabb kockázattal, még nem bizonyított üzleti modell</a:t>
            </a:r>
            <a:endParaRPr lang="hu-HU" sz="2000" dirty="0">
              <a:solidFill>
                <a:schemeClr val="tx1"/>
              </a:solidFill>
              <a:latin typeface="Garamond" panose="02020404030301010803" pitchFamily="18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5" name="Rectangle: Rounded Corners 52">
            <a:extLst>
              <a:ext uri="{FF2B5EF4-FFF2-40B4-BE49-F238E27FC236}">
                <a16:creationId xmlns:a16="http://schemas.microsoft.com/office/drawing/2014/main" id="{6482A0C5-0E59-07A2-40DA-05AC70303F84}"/>
              </a:ext>
            </a:extLst>
          </p:cNvPr>
          <p:cNvSpPr/>
          <p:nvPr/>
        </p:nvSpPr>
        <p:spPr>
          <a:xfrm>
            <a:off x="6571644" y="5012396"/>
            <a:ext cx="4635335" cy="566932"/>
          </a:xfrm>
          <a:prstGeom prst="roundRect">
            <a:avLst>
              <a:gd name="adj" fmla="val 6871"/>
            </a:avLst>
          </a:prstGeom>
          <a:solidFill>
            <a:schemeClr val="accent4">
              <a:alpha val="1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000" dirty="0">
                <a:solidFill>
                  <a:schemeClr val="tx1"/>
                </a:solidFill>
                <a:latin typeface="Garamond" panose="02020404030301010803" pitchFamily="18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Aktív szerep az irányításban, operatív megközelítés</a:t>
            </a:r>
          </a:p>
        </p:txBody>
      </p:sp>
      <p:sp>
        <p:nvSpPr>
          <p:cNvPr id="16" name="Rectangle: Rounded Corners 51">
            <a:extLst>
              <a:ext uri="{FF2B5EF4-FFF2-40B4-BE49-F238E27FC236}">
                <a16:creationId xmlns:a16="http://schemas.microsoft.com/office/drawing/2014/main" id="{3F41513A-A647-B0FB-E519-FA10FDDC855F}"/>
              </a:ext>
            </a:extLst>
          </p:cNvPr>
          <p:cNvSpPr/>
          <p:nvPr/>
        </p:nvSpPr>
        <p:spPr>
          <a:xfrm>
            <a:off x="1629917" y="4293040"/>
            <a:ext cx="4635335" cy="566932"/>
          </a:xfrm>
          <a:prstGeom prst="roundRect">
            <a:avLst>
              <a:gd name="adj" fmla="val 6871"/>
            </a:avLst>
          </a:prstGeom>
          <a:solidFill>
            <a:schemeClr val="accent4">
              <a:alpha val="1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spcBef>
                <a:spcPts val="1500"/>
              </a:spcBef>
              <a:spcAft>
                <a:spcPts val="1500"/>
              </a:spcAft>
            </a:pPr>
            <a:r>
              <a:rPr lang="hu-HU" sz="2000" dirty="0">
                <a:solidFill>
                  <a:srgbClr val="374151"/>
                </a:solidFill>
                <a:latin typeface="Garamond" panose="02020404030301010803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K</a:t>
            </a:r>
            <a:r>
              <a:rPr lang="hu-HU" sz="2000" dirty="0">
                <a:solidFill>
                  <a:srgbClr val="37415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evésbé kockázatos befektetések</a:t>
            </a:r>
            <a:endParaRPr lang="hu-HU" sz="2000" dirty="0"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Rectangle: Rounded Corners 36">
            <a:extLst>
              <a:ext uri="{FF2B5EF4-FFF2-40B4-BE49-F238E27FC236}">
                <a16:creationId xmlns:a16="http://schemas.microsoft.com/office/drawing/2014/main" id="{BBBB7486-59B2-9CDA-24C8-9A4AC7327672}"/>
              </a:ext>
            </a:extLst>
          </p:cNvPr>
          <p:cNvSpPr/>
          <p:nvPr/>
        </p:nvSpPr>
        <p:spPr>
          <a:xfrm>
            <a:off x="306951" y="2826445"/>
            <a:ext cx="1008112" cy="602556"/>
          </a:xfrm>
          <a:prstGeom prst="roundRect">
            <a:avLst>
              <a:gd name="adj" fmla="val 4912"/>
            </a:avLst>
          </a:prstGeom>
          <a:solidFill>
            <a:schemeClr val="accent5"/>
          </a:solidFill>
          <a:ln>
            <a:noFill/>
          </a:ln>
          <a:effectLst>
            <a:outerShdw blurRad="254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800" b="1" noProof="0" dirty="0">
                <a:solidFill>
                  <a:schemeClr val="bg2"/>
                </a:solidFill>
                <a:latin typeface="Garamond" panose="02020404030301010803" pitchFamily="18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CÉL</a:t>
            </a:r>
            <a:endParaRPr kumimoji="0" lang="en-MY" sz="1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Garamond" panose="02020404030301010803" pitchFamily="18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4" name="Rectangle: Rounded Corners 36">
            <a:extLst>
              <a:ext uri="{FF2B5EF4-FFF2-40B4-BE49-F238E27FC236}">
                <a16:creationId xmlns:a16="http://schemas.microsoft.com/office/drawing/2014/main" id="{7673065E-BEDD-DD1E-E46E-1411F5F07BC6}"/>
              </a:ext>
            </a:extLst>
          </p:cNvPr>
          <p:cNvSpPr/>
          <p:nvPr/>
        </p:nvSpPr>
        <p:spPr>
          <a:xfrm>
            <a:off x="306951" y="3555872"/>
            <a:ext cx="1008112" cy="602556"/>
          </a:xfrm>
          <a:prstGeom prst="roundRect">
            <a:avLst>
              <a:gd name="adj" fmla="val 4912"/>
            </a:avLst>
          </a:prstGeom>
          <a:solidFill>
            <a:schemeClr val="accent5"/>
          </a:solidFill>
          <a:ln>
            <a:noFill/>
          </a:ln>
          <a:effectLst>
            <a:outerShdw blurRad="254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800" b="1" noProof="0" dirty="0">
                <a:solidFill>
                  <a:schemeClr val="bg2"/>
                </a:solidFill>
                <a:latin typeface="Garamond" panose="02020404030301010803" pitchFamily="18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FÁZIS</a:t>
            </a:r>
            <a:endParaRPr kumimoji="0" lang="en-MY" sz="1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Garamond" panose="02020404030301010803" pitchFamily="18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5" name="Rectangle: Rounded Corners 36">
            <a:extLst>
              <a:ext uri="{FF2B5EF4-FFF2-40B4-BE49-F238E27FC236}">
                <a16:creationId xmlns:a16="http://schemas.microsoft.com/office/drawing/2014/main" id="{A65E8D23-B68B-61C7-8711-75F4B89B7C15}"/>
              </a:ext>
            </a:extLst>
          </p:cNvPr>
          <p:cNvSpPr/>
          <p:nvPr/>
        </p:nvSpPr>
        <p:spPr>
          <a:xfrm>
            <a:off x="337955" y="4293040"/>
            <a:ext cx="1008112" cy="602556"/>
          </a:xfrm>
          <a:prstGeom prst="roundRect">
            <a:avLst>
              <a:gd name="adj" fmla="val 4912"/>
            </a:avLst>
          </a:prstGeom>
          <a:solidFill>
            <a:schemeClr val="accent5"/>
          </a:solidFill>
          <a:ln>
            <a:noFill/>
          </a:ln>
          <a:effectLst>
            <a:outerShdw blurRad="254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600" b="1" noProof="0" dirty="0">
                <a:solidFill>
                  <a:schemeClr val="bg2"/>
                </a:solidFill>
                <a:latin typeface="Garamond" panose="02020404030301010803" pitchFamily="18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KOCKÁ-ZAT</a:t>
            </a:r>
            <a:endParaRPr kumimoji="0" lang="en-MY" sz="16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Garamond" panose="02020404030301010803" pitchFamily="18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7" name="Rectangle: Rounded Corners 36">
            <a:extLst>
              <a:ext uri="{FF2B5EF4-FFF2-40B4-BE49-F238E27FC236}">
                <a16:creationId xmlns:a16="http://schemas.microsoft.com/office/drawing/2014/main" id="{5F218DC4-CB1E-6CAB-BE03-6A505E5539F2}"/>
              </a:ext>
            </a:extLst>
          </p:cNvPr>
          <p:cNvSpPr/>
          <p:nvPr/>
        </p:nvSpPr>
        <p:spPr>
          <a:xfrm>
            <a:off x="337955" y="5030208"/>
            <a:ext cx="1008112" cy="602556"/>
          </a:xfrm>
          <a:prstGeom prst="roundRect">
            <a:avLst>
              <a:gd name="adj" fmla="val 4912"/>
            </a:avLst>
          </a:prstGeom>
          <a:solidFill>
            <a:schemeClr val="accent5"/>
          </a:solidFill>
          <a:ln>
            <a:noFill/>
          </a:ln>
          <a:effectLst>
            <a:outerShdw blurRad="254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600" b="1" noProof="0" dirty="0">
                <a:solidFill>
                  <a:schemeClr val="bg2"/>
                </a:solidFill>
                <a:latin typeface="Garamond" panose="02020404030301010803" pitchFamily="18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STRAT.</a:t>
            </a:r>
            <a:endParaRPr kumimoji="0" lang="en-MY" sz="16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Garamond" panose="02020404030301010803" pitchFamily="18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sp>
        <p:nvSpPr>
          <p:cNvPr id="18" name="Rectangle: Rounded Corners 52">
            <a:extLst>
              <a:ext uri="{FF2B5EF4-FFF2-40B4-BE49-F238E27FC236}">
                <a16:creationId xmlns:a16="http://schemas.microsoft.com/office/drawing/2014/main" id="{D90CB675-6AE9-E3D0-D665-F2478B489DB5}"/>
              </a:ext>
            </a:extLst>
          </p:cNvPr>
          <p:cNvSpPr/>
          <p:nvPr/>
        </p:nvSpPr>
        <p:spPr>
          <a:xfrm>
            <a:off x="1629916" y="5012396"/>
            <a:ext cx="4635335" cy="566932"/>
          </a:xfrm>
          <a:prstGeom prst="roundRect">
            <a:avLst>
              <a:gd name="adj" fmla="val 6871"/>
            </a:avLst>
          </a:prstGeom>
          <a:solidFill>
            <a:schemeClr val="accent4">
              <a:alpha val="1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000" dirty="0">
                <a:solidFill>
                  <a:srgbClr val="374151"/>
                </a:solidFill>
                <a:latin typeface="Garamond" panose="02020404030301010803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H</a:t>
            </a:r>
            <a:r>
              <a:rPr lang="hu-HU" sz="2000" dirty="0">
                <a:solidFill>
                  <a:srgbClr val="37415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Segoe UI" panose="020B0502040204020203" pitchFamily="34" charset="0"/>
              </a:rPr>
              <a:t>osszabb távú befektetésekre és az értéknövelésre összpontosít</a:t>
            </a:r>
            <a:endParaRPr lang="hu-HU" sz="2000" dirty="0">
              <a:solidFill>
                <a:schemeClr val="tx1"/>
              </a:solidFill>
              <a:latin typeface="Garamond" panose="02020404030301010803" pitchFamily="18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832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hu-HU" sz="1400" smtClean="0">
                <a:latin typeface="Garamond" panose="02020404030301010803" pitchFamily="18" charset="0"/>
                <a:cs typeface="Times New Roman" panose="02020603050405020304" pitchFamily="18" charset="0"/>
              </a:rPr>
              <a:pPr/>
              <a:t>6</a:t>
            </a:fld>
            <a:endParaRPr lang="hu-HU" sz="140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itle 17">
            <a:extLst>
              <a:ext uri="{FF2B5EF4-FFF2-40B4-BE49-F238E27FC236}">
                <a16:creationId xmlns:a16="http://schemas.microsoft.com/office/drawing/2014/main" id="{BD0E4DD1-B7B2-4320-A6C3-94B9901E7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</p:spPr>
        <p:txBody>
          <a:bodyPr/>
          <a:lstStyle/>
          <a:p>
            <a:pPr algn="l"/>
            <a:r>
              <a:rPr kumimoji="0" lang="hu-HU" sz="3600" b="1" i="0" u="none" strike="noStrike" kern="1200" cap="small" spc="0" normalizeH="0" dirty="0">
                <a:ln>
                  <a:noFill/>
                </a:ln>
                <a:solidFill>
                  <a:srgbClr val="B4995E"/>
                </a:solidFill>
                <a:effectLst/>
                <a:uLnTx/>
                <a:uFillTx/>
                <a:latin typeface="Garamond" panose="02020404030301010803" pitchFamily="18" charset="0"/>
              </a:rPr>
              <a:t>Magántőke-kezelő feladatai</a:t>
            </a:r>
            <a:endParaRPr lang="hu-HU" b="1" cap="small" dirty="0">
              <a:solidFill>
                <a:srgbClr val="B4995E"/>
              </a:solidFill>
              <a:latin typeface="Garamond" panose="02020404030301010803" pitchFamily="18" charset="0"/>
            </a:endParaRPr>
          </a:p>
        </p:txBody>
      </p:sp>
      <p:pic>
        <p:nvPicPr>
          <p:cNvPr id="15" name="Kép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8" t="24973" r="13225" b="25080"/>
          <a:stretch/>
        </p:blipFill>
        <p:spPr>
          <a:xfrm>
            <a:off x="45740" y="6093296"/>
            <a:ext cx="2520280" cy="720080"/>
          </a:xfrm>
          <a:prstGeom prst="rect">
            <a:avLst/>
          </a:prstGeom>
        </p:spPr>
      </p:pic>
      <p:pic>
        <p:nvPicPr>
          <p:cNvPr id="16" name="Kép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49" y="6386280"/>
            <a:ext cx="8642223" cy="15326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6CD8CEF-31B2-2A51-E588-CCB4302C8B0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143" y="350705"/>
            <a:ext cx="2673241" cy="787720"/>
          </a:xfrm>
          <a:prstGeom prst="rect">
            <a:avLst/>
          </a:prstGeom>
        </p:spPr>
      </p:pic>
      <p:sp>
        <p:nvSpPr>
          <p:cNvPr id="3" name="Rectangle: Rounded Corners 3">
            <a:extLst>
              <a:ext uri="{FF2B5EF4-FFF2-40B4-BE49-F238E27FC236}">
                <a16:creationId xmlns:a16="http://schemas.microsoft.com/office/drawing/2014/main" id="{07786FC5-2C8F-13E1-2124-E7701CFAC949}"/>
              </a:ext>
            </a:extLst>
          </p:cNvPr>
          <p:cNvSpPr/>
          <p:nvPr/>
        </p:nvSpPr>
        <p:spPr>
          <a:xfrm>
            <a:off x="1416050" y="1738312"/>
            <a:ext cx="4394200" cy="1003300"/>
          </a:xfrm>
          <a:prstGeom prst="roundRect">
            <a:avLst>
              <a:gd name="adj" fmla="val 16667"/>
            </a:avLst>
          </a:prstGeom>
          <a:solidFill>
            <a:schemeClr val="accent1">
              <a:alpha val="1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latin typeface="Garamond" panose="02020404030301010803" pitchFamily="18" charset="0"/>
            </a:endParaRPr>
          </a:p>
        </p:txBody>
      </p:sp>
      <p:sp>
        <p:nvSpPr>
          <p:cNvPr id="4" name="Rectangle: Rounded Corners 20">
            <a:extLst>
              <a:ext uri="{FF2B5EF4-FFF2-40B4-BE49-F238E27FC236}">
                <a16:creationId xmlns:a16="http://schemas.microsoft.com/office/drawing/2014/main" id="{DB5DC7FD-D8CF-2129-7D6E-41A04A774069}"/>
              </a:ext>
            </a:extLst>
          </p:cNvPr>
          <p:cNvSpPr/>
          <p:nvPr/>
        </p:nvSpPr>
        <p:spPr>
          <a:xfrm>
            <a:off x="1416050" y="2927350"/>
            <a:ext cx="4394200" cy="1003300"/>
          </a:xfrm>
          <a:prstGeom prst="roundRect">
            <a:avLst/>
          </a:prstGeom>
          <a:solidFill>
            <a:schemeClr val="accent2">
              <a:alpha val="10000"/>
            </a:schemeClr>
          </a:solidFill>
          <a:ln w="19050">
            <a:noFil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4394200"/>
                      <a:gd name="connsiteY0" fmla="*/ 167220 h 1003300"/>
                      <a:gd name="connsiteX1" fmla="*/ 167220 w 4394200"/>
                      <a:gd name="connsiteY1" fmla="*/ 0 h 1003300"/>
                      <a:gd name="connsiteX2" fmla="*/ 747186 w 4394200"/>
                      <a:gd name="connsiteY2" fmla="*/ 0 h 1003300"/>
                      <a:gd name="connsiteX3" fmla="*/ 1245956 w 4394200"/>
                      <a:gd name="connsiteY3" fmla="*/ 0 h 1003300"/>
                      <a:gd name="connsiteX4" fmla="*/ 1866520 w 4394200"/>
                      <a:gd name="connsiteY4" fmla="*/ 0 h 1003300"/>
                      <a:gd name="connsiteX5" fmla="*/ 2365290 w 4394200"/>
                      <a:gd name="connsiteY5" fmla="*/ 0 h 1003300"/>
                      <a:gd name="connsiteX6" fmla="*/ 2985853 w 4394200"/>
                      <a:gd name="connsiteY6" fmla="*/ 0 h 1003300"/>
                      <a:gd name="connsiteX7" fmla="*/ 3444026 w 4394200"/>
                      <a:gd name="connsiteY7" fmla="*/ 0 h 1003300"/>
                      <a:gd name="connsiteX8" fmla="*/ 4226980 w 4394200"/>
                      <a:gd name="connsiteY8" fmla="*/ 0 h 1003300"/>
                      <a:gd name="connsiteX9" fmla="*/ 4394200 w 4394200"/>
                      <a:gd name="connsiteY9" fmla="*/ 167220 h 1003300"/>
                      <a:gd name="connsiteX10" fmla="*/ 4394200 w 4394200"/>
                      <a:gd name="connsiteY10" fmla="*/ 501650 h 1003300"/>
                      <a:gd name="connsiteX11" fmla="*/ 4394200 w 4394200"/>
                      <a:gd name="connsiteY11" fmla="*/ 836080 h 1003300"/>
                      <a:gd name="connsiteX12" fmla="*/ 4226980 w 4394200"/>
                      <a:gd name="connsiteY12" fmla="*/ 1003300 h 1003300"/>
                      <a:gd name="connsiteX13" fmla="*/ 3728209 w 4394200"/>
                      <a:gd name="connsiteY13" fmla="*/ 1003300 h 1003300"/>
                      <a:gd name="connsiteX14" fmla="*/ 3188841 w 4394200"/>
                      <a:gd name="connsiteY14" fmla="*/ 1003300 h 1003300"/>
                      <a:gd name="connsiteX15" fmla="*/ 2608876 w 4394200"/>
                      <a:gd name="connsiteY15" fmla="*/ 1003300 h 1003300"/>
                      <a:gd name="connsiteX16" fmla="*/ 2110105 w 4394200"/>
                      <a:gd name="connsiteY16" fmla="*/ 1003300 h 1003300"/>
                      <a:gd name="connsiteX17" fmla="*/ 1448944 w 4394200"/>
                      <a:gd name="connsiteY17" fmla="*/ 1003300 h 1003300"/>
                      <a:gd name="connsiteX18" fmla="*/ 868979 w 4394200"/>
                      <a:gd name="connsiteY18" fmla="*/ 1003300 h 1003300"/>
                      <a:gd name="connsiteX19" fmla="*/ 167220 w 4394200"/>
                      <a:gd name="connsiteY19" fmla="*/ 1003300 h 1003300"/>
                      <a:gd name="connsiteX20" fmla="*/ 0 w 4394200"/>
                      <a:gd name="connsiteY20" fmla="*/ 836080 h 1003300"/>
                      <a:gd name="connsiteX21" fmla="*/ 0 w 4394200"/>
                      <a:gd name="connsiteY21" fmla="*/ 488273 h 1003300"/>
                      <a:gd name="connsiteX22" fmla="*/ 0 w 4394200"/>
                      <a:gd name="connsiteY22" fmla="*/ 167220 h 10033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</a:cxnLst>
                    <a:rect l="l" t="t" r="r" b="b"/>
                    <a:pathLst>
                      <a:path w="4394200" h="1003300" fill="none" extrusionOk="0">
                        <a:moveTo>
                          <a:pt x="0" y="167220"/>
                        </a:moveTo>
                        <a:cubicBezTo>
                          <a:pt x="-8423" y="74390"/>
                          <a:pt x="89946" y="12982"/>
                          <a:pt x="167220" y="0"/>
                        </a:cubicBezTo>
                        <a:cubicBezTo>
                          <a:pt x="434077" y="-68395"/>
                          <a:pt x="465520" y="11368"/>
                          <a:pt x="747186" y="0"/>
                        </a:cubicBezTo>
                        <a:cubicBezTo>
                          <a:pt x="1028852" y="-11368"/>
                          <a:pt x="1130743" y="10421"/>
                          <a:pt x="1245956" y="0"/>
                        </a:cubicBezTo>
                        <a:cubicBezTo>
                          <a:pt x="1361169" y="-10421"/>
                          <a:pt x="1573543" y="44847"/>
                          <a:pt x="1866520" y="0"/>
                        </a:cubicBezTo>
                        <a:cubicBezTo>
                          <a:pt x="2159497" y="-44847"/>
                          <a:pt x="2160271" y="44457"/>
                          <a:pt x="2365290" y="0"/>
                        </a:cubicBezTo>
                        <a:cubicBezTo>
                          <a:pt x="2570309" y="-44457"/>
                          <a:pt x="2743924" y="42377"/>
                          <a:pt x="2985853" y="0"/>
                        </a:cubicBezTo>
                        <a:cubicBezTo>
                          <a:pt x="3227782" y="-42377"/>
                          <a:pt x="3330768" y="54440"/>
                          <a:pt x="3444026" y="0"/>
                        </a:cubicBezTo>
                        <a:cubicBezTo>
                          <a:pt x="3557284" y="-54440"/>
                          <a:pt x="3938949" y="79507"/>
                          <a:pt x="4226980" y="0"/>
                        </a:cubicBezTo>
                        <a:cubicBezTo>
                          <a:pt x="4339111" y="18340"/>
                          <a:pt x="4403028" y="69589"/>
                          <a:pt x="4394200" y="167220"/>
                        </a:cubicBezTo>
                        <a:cubicBezTo>
                          <a:pt x="4394750" y="303251"/>
                          <a:pt x="4359339" y="387244"/>
                          <a:pt x="4394200" y="501650"/>
                        </a:cubicBezTo>
                        <a:cubicBezTo>
                          <a:pt x="4429061" y="616056"/>
                          <a:pt x="4380851" y="686406"/>
                          <a:pt x="4394200" y="836080"/>
                        </a:cubicBezTo>
                        <a:cubicBezTo>
                          <a:pt x="4407215" y="924988"/>
                          <a:pt x="4318611" y="1008303"/>
                          <a:pt x="4226980" y="1003300"/>
                        </a:cubicBezTo>
                        <a:cubicBezTo>
                          <a:pt x="4103059" y="1029755"/>
                          <a:pt x="3868829" y="949960"/>
                          <a:pt x="3728209" y="1003300"/>
                        </a:cubicBezTo>
                        <a:cubicBezTo>
                          <a:pt x="3587589" y="1056640"/>
                          <a:pt x="3319734" y="991443"/>
                          <a:pt x="3188841" y="1003300"/>
                        </a:cubicBezTo>
                        <a:cubicBezTo>
                          <a:pt x="3057948" y="1015157"/>
                          <a:pt x="2830858" y="939805"/>
                          <a:pt x="2608876" y="1003300"/>
                        </a:cubicBezTo>
                        <a:cubicBezTo>
                          <a:pt x="2386894" y="1066795"/>
                          <a:pt x="2303869" y="959195"/>
                          <a:pt x="2110105" y="1003300"/>
                        </a:cubicBezTo>
                        <a:cubicBezTo>
                          <a:pt x="1916341" y="1047405"/>
                          <a:pt x="1769370" y="962837"/>
                          <a:pt x="1448944" y="1003300"/>
                        </a:cubicBezTo>
                        <a:cubicBezTo>
                          <a:pt x="1128518" y="1043763"/>
                          <a:pt x="1047809" y="983030"/>
                          <a:pt x="868979" y="1003300"/>
                        </a:cubicBezTo>
                        <a:cubicBezTo>
                          <a:pt x="690149" y="1023570"/>
                          <a:pt x="495977" y="1000856"/>
                          <a:pt x="167220" y="1003300"/>
                        </a:cubicBezTo>
                        <a:cubicBezTo>
                          <a:pt x="66145" y="993321"/>
                          <a:pt x="5059" y="922959"/>
                          <a:pt x="0" y="836080"/>
                        </a:cubicBezTo>
                        <a:cubicBezTo>
                          <a:pt x="-14462" y="743831"/>
                          <a:pt x="9823" y="659559"/>
                          <a:pt x="0" y="488273"/>
                        </a:cubicBezTo>
                        <a:cubicBezTo>
                          <a:pt x="-9823" y="316987"/>
                          <a:pt x="28829" y="293333"/>
                          <a:pt x="0" y="167220"/>
                        </a:cubicBezTo>
                        <a:close/>
                      </a:path>
                      <a:path w="4394200" h="1003300" stroke="0" extrusionOk="0">
                        <a:moveTo>
                          <a:pt x="0" y="167220"/>
                        </a:moveTo>
                        <a:cubicBezTo>
                          <a:pt x="-22917" y="60731"/>
                          <a:pt x="49093" y="9674"/>
                          <a:pt x="167220" y="0"/>
                        </a:cubicBezTo>
                        <a:cubicBezTo>
                          <a:pt x="451147" y="-1983"/>
                          <a:pt x="547255" y="18370"/>
                          <a:pt x="828381" y="0"/>
                        </a:cubicBezTo>
                        <a:cubicBezTo>
                          <a:pt x="1109507" y="-18370"/>
                          <a:pt x="1255314" y="30858"/>
                          <a:pt x="1367749" y="0"/>
                        </a:cubicBezTo>
                        <a:cubicBezTo>
                          <a:pt x="1480184" y="-30858"/>
                          <a:pt x="1683054" y="17714"/>
                          <a:pt x="1866520" y="0"/>
                        </a:cubicBezTo>
                        <a:cubicBezTo>
                          <a:pt x="2049986" y="-17714"/>
                          <a:pt x="2265268" y="11178"/>
                          <a:pt x="2487083" y="0"/>
                        </a:cubicBezTo>
                        <a:cubicBezTo>
                          <a:pt x="2708898" y="-11178"/>
                          <a:pt x="2820109" y="13370"/>
                          <a:pt x="3026451" y="0"/>
                        </a:cubicBezTo>
                        <a:cubicBezTo>
                          <a:pt x="3232793" y="-13370"/>
                          <a:pt x="3379106" y="19795"/>
                          <a:pt x="3687612" y="0"/>
                        </a:cubicBezTo>
                        <a:cubicBezTo>
                          <a:pt x="3996118" y="-19795"/>
                          <a:pt x="4018905" y="51771"/>
                          <a:pt x="4226980" y="0"/>
                        </a:cubicBezTo>
                        <a:cubicBezTo>
                          <a:pt x="4310137" y="15213"/>
                          <a:pt x="4392232" y="72585"/>
                          <a:pt x="4394200" y="167220"/>
                        </a:cubicBezTo>
                        <a:cubicBezTo>
                          <a:pt x="4424713" y="238976"/>
                          <a:pt x="4370495" y="398838"/>
                          <a:pt x="4394200" y="488273"/>
                        </a:cubicBezTo>
                        <a:cubicBezTo>
                          <a:pt x="4417905" y="577708"/>
                          <a:pt x="4364063" y="681704"/>
                          <a:pt x="4394200" y="836080"/>
                        </a:cubicBezTo>
                        <a:cubicBezTo>
                          <a:pt x="4403405" y="919337"/>
                          <a:pt x="4325672" y="999213"/>
                          <a:pt x="4226980" y="1003300"/>
                        </a:cubicBezTo>
                        <a:cubicBezTo>
                          <a:pt x="3946804" y="1038115"/>
                          <a:pt x="3819225" y="953193"/>
                          <a:pt x="3647014" y="1003300"/>
                        </a:cubicBezTo>
                        <a:cubicBezTo>
                          <a:pt x="3474803" y="1053407"/>
                          <a:pt x="3250736" y="993761"/>
                          <a:pt x="3148244" y="1003300"/>
                        </a:cubicBezTo>
                        <a:cubicBezTo>
                          <a:pt x="3045752" y="1012839"/>
                          <a:pt x="2818196" y="953756"/>
                          <a:pt x="2568278" y="1003300"/>
                        </a:cubicBezTo>
                        <a:cubicBezTo>
                          <a:pt x="2318360" y="1052844"/>
                          <a:pt x="2070512" y="958291"/>
                          <a:pt x="1907117" y="1003300"/>
                        </a:cubicBezTo>
                        <a:cubicBezTo>
                          <a:pt x="1743722" y="1048309"/>
                          <a:pt x="1519706" y="969331"/>
                          <a:pt x="1327151" y="1003300"/>
                        </a:cubicBezTo>
                        <a:cubicBezTo>
                          <a:pt x="1134596" y="1037269"/>
                          <a:pt x="1041778" y="961027"/>
                          <a:pt x="868979" y="1003300"/>
                        </a:cubicBezTo>
                        <a:cubicBezTo>
                          <a:pt x="696180" y="1045573"/>
                          <a:pt x="515174" y="958252"/>
                          <a:pt x="167220" y="1003300"/>
                        </a:cubicBezTo>
                        <a:cubicBezTo>
                          <a:pt x="97592" y="989820"/>
                          <a:pt x="-11723" y="947043"/>
                          <a:pt x="0" y="836080"/>
                        </a:cubicBezTo>
                        <a:cubicBezTo>
                          <a:pt x="-35443" y="723298"/>
                          <a:pt x="12657" y="656912"/>
                          <a:pt x="0" y="508339"/>
                        </a:cubicBezTo>
                        <a:cubicBezTo>
                          <a:pt x="-12657" y="359766"/>
                          <a:pt x="26191" y="304630"/>
                          <a:pt x="0" y="16722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latin typeface="Garamond" panose="02020404030301010803" pitchFamily="18" charset="0"/>
            </a:endParaRPr>
          </a:p>
        </p:txBody>
      </p:sp>
      <p:sp>
        <p:nvSpPr>
          <p:cNvPr id="5" name="Rectangle: Rounded Corners 21">
            <a:extLst>
              <a:ext uri="{FF2B5EF4-FFF2-40B4-BE49-F238E27FC236}">
                <a16:creationId xmlns:a16="http://schemas.microsoft.com/office/drawing/2014/main" id="{5EC4EE27-4836-DAFA-D226-3A2E3F0F2C2A}"/>
              </a:ext>
            </a:extLst>
          </p:cNvPr>
          <p:cNvSpPr/>
          <p:nvPr/>
        </p:nvSpPr>
        <p:spPr>
          <a:xfrm>
            <a:off x="1416050" y="4116388"/>
            <a:ext cx="4394200" cy="1003300"/>
          </a:xfrm>
          <a:prstGeom prst="roundRect">
            <a:avLst/>
          </a:prstGeom>
          <a:solidFill>
            <a:schemeClr val="accent3">
              <a:alpha val="10000"/>
            </a:schemeClr>
          </a:solidFill>
          <a:ln w="19050">
            <a:noFill/>
            <a:extLst>
              <a:ext uri="{C807C97D-BFC1-408E-A445-0C87EB9F89A2}">
                <ask:lineSketchStyleProps xmlns:ask="http://schemas.microsoft.com/office/drawing/2018/sketchyshapes" sd="852854689">
                  <a:custGeom>
                    <a:avLst/>
                    <a:gdLst>
                      <a:gd name="connsiteX0" fmla="*/ 0 w 4394200"/>
                      <a:gd name="connsiteY0" fmla="*/ 167220 h 1003300"/>
                      <a:gd name="connsiteX1" fmla="*/ 167220 w 4394200"/>
                      <a:gd name="connsiteY1" fmla="*/ 0 h 1003300"/>
                      <a:gd name="connsiteX2" fmla="*/ 665991 w 4394200"/>
                      <a:gd name="connsiteY2" fmla="*/ 0 h 1003300"/>
                      <a:gd name="connsiteX3" fmla="*/ 1286554 w 4394200"/>
                      <a:gd name="connsiteY3" fmla="*/ 0 h 1003300"/>
                      <a:gd name="connsiteX4" fmla="*/ 1947715 w 4394200"/>
                      <a:gd name="connsiteY4" fmla="*/ 0 h 1003300"/>
                      <a:gd name="connsiteX5" fmla="*/ 2527680 w 4394200"/>
                      <a:gd name="connsiteY5" fmla="*/ 0 h 1003300"/>
                      <a:gd name="connsiteX6" fmla="*/ 2985853 w 4394200"/>
                      <a:gd name="connsiteY6" fmla="*/ 0 h 1003300"/>
                      <a:gd name="connsiteX7" fmla="*/ 3565819 w 4394200"/>
                      <a:gd name="connsiteY7" fmla="*/ 0 h 1003300"/>
                      <a:gd name="connsiteX8" fmla="*/ 4226980 w 4394200"/>
                      <a:gd name="connsiteY8" fmla="*/ 0 h 1003300"/>
                      <a:gd name="connsiteX9" fmla="*/ 4394200 w 4394200"/>
                      <a:gd name="connsiteY9" fmla="*/ 167220 h 1003300"/>
                      <a:gd name="connsiteX10" fmla="*/ 4394200 w 4394200"/>
                      <a:gd name="connsiteY10" fmla="*/ 515027 h 1003300"/>
                      <a:gd name="connsiteX11" fmla="*/ 4394200 w 4394200"/>
                      <a:gd name="connsiteY11" fmla="*/ 836080 h 1003300"/>
                      <a:gd name="connsiteX12" fmla="*/ 4226980 w 4394200"/>
                      <a:gd name="connsiteY12" fmla="*/ 1003300 h 1003300"/>
                      <a:gd name="connsiteX13" fmla="*/ 3728209 w 4394200"/>
                      <a:gd name="connsiteY13" fmla="*/ 1003300 h 1003300"/>
                      <a:gd name="connsiteX14" fmla="*/ 3148244 w 4394200"/>
                      <a:gd name="connsiteY14" fmla="*/ 1003300 h 1003300"/>
                      <a:gd name="connsiteX15" fmla="*/ 2690071 w 4394200"/>
                      <a:gd name="connsiteY15" fmla="*/ 1003300 h 1003300"/>
                      <a:gd name="connsiteX16" fmla="*/ 2028910 w 4394200"/>
                      <a:gd name="connsiteY16" fmla="*/ 1003300 h 1003300"/>
                      <a:gd name="connsiteX17" fmla="*/ 1530139 w 4394200"/>
                      <a:gd name="connsiteY17" fmla="*/ 1003300 h 1003300"/>
                      <a:gd name="connsiteX18" fmla="*/ 1031369 w 4394200"/>
                      <a:gd name="connsiteY18" fmla="*/ 1003300 h 1003300"/>
                      <a:gd name="connsiteX19" fmla="*/ 167220 w 4394200"/>
                      <a:gd name="connsiteY19" fmla="*/ 1003300 h 1003300"/>
                      <a:gd name="connsiteX20" fmla="*/ 0 w 4394200"/>
                      <a:gd name="connsiteY20" fmla="*/ 836080 h 1003300"/>
                      <a:gd name="connsiteX21" fmla="*/ 0 w 4394200"/>
                      <a:gd name="connsiteY21" fmla="*/ 521716 h 1003300"/>
                      <a:gd name="connsiteX22" fmla="*/ 0 w 4394200"/>
                      <a:gd name="connsiteY22" fmla="*/ 167220 h 10033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</a:cxnLst>
                    <a:rect l="l" t="t" r="r" b="b"/>
                    <a:pathLst>
                      <a:path w="4394200" h="1003300" fill="none" extrusionOk="0">
                        <a:moveTo>
                          <a:pt x="0" y="167220"/>
                        </a:moveTo>
                        <a:cubicBezTo>
                          <a:pt x="22905" y="79720"/>
                          <a:pt x="82229" y="-26128"/>
                          <a:pt x="167220" y="0"/>
                        </a:cubicBezTo>
                        <a:cubicBezTo>
                          <a:pt x="412167" y="-37566"/>
                          <a:pt x="442728" y="47893"/>
                          <a:pt x="665991" y="0"/>
                        </a:cubicBezTo>
                        <a:cubicBezTo>
                          <a:pt x="889254" y="-47893"/>
                          <a:pt x="1135192" y="68009"/>
                          <a:pt x="1286554" y="0"/>
                        </a:cubicBezTo>
                        <a:cubicBezTo>
                          <a:pt x="1437916" y="-68009"/>
                          <a:pt x="1753256" y="40936"/>
                          <a:pt x="1947715" y="0"/>
                        </a:cubicBezTo>
                        <a:cubicBezTo>
                          <a:pt x="2142174" y="-40936"/>
                          <a:pt x="2372650" y="4128"/>
                          <a:pt x="2527680" y="0"/>
                        </a:cubicBezTo>
                        <a:cubicBezTo>
                          <a:pt x="2682711" y="-4128"/>
                          <a:pt x="2776103" y="35851"/>
                          <a:pt x="2985853" y="0"/>
                        </a:cubicBezTo>
                        <a:cubicBezTo>
                          <a:pt x="3195603" y="-35851"/>
                          <a:pt x="3318041" y="21023"/>
                          <a:pt x="3565819" y="0"/>
                        </a:cubicBezTo>
                        <a:cubicBezTo>
                          <a:pt x="3813597" y="-21023"/>
                          <a:pt x="3969278" y="8616"/>
                          <a:pt x="4226980" y="0"/>
                        </a:cubicBezTo>
                        <a:cubicBezTo>
                          <a:pt x="4325033" y="-25109"/>
                          <a:pt x="4405697" y="49808"/>
                          <a:pt x="4394200" y="167220"/>
                        </a:cubicBezTo>
                        <a:cubicBezTo>
                          <a:pt x="4401818" y="296578"/>
                          <a:pt x="4378865" y="357200"/>
                          <a:pt x="4394200" y="515027"/>
                        </a:cubicBezTo>
                        <a:cubicBezTo>
                          <a:pt x="4409535" y="672854"/>
                          <a:pt x="4366594" y="770284"/>
                          <a:pt x="4394200" y="836080"/>
                        </a:cubicBezTo>
                        <a:cubicBezTo>
                          <a:pt x="4396352" y="916634"/>
                          <a:pt x="4323254" y="1011106"/>
                          <a:pt x="4226980" y="1003300"/>
                        </a:cubicBezTo>
                        <a:cubicBezTo>
                          <a:pt x="4019296" y="1048142"/>
                          <a:pt x="3945980" y="997209"/>
                          <a:pt x="3728209" y="1003300"/>
                        </a:cubicBezTo>
                        <a:cubicBezTo>
                          <a:pt x="3510438" y="1009391"/>
                          <a:pt x="3299551" y="960608"/>
                          <a:pt x="3148244" y="1003300"/>
                        </a:cubicBezTo>
                        <a:cubicBezTo>
                          <a:pt x="2996937" y="1045992"/>
                          <a:pt x="2870088" y="950249"/>
                          <a:pt x="2690071" y="1003300"/>
                        </a:cubicBezTo>
                        <a:cubicBezTo>
                          <a:pt x="2510054" y="1056351"/>
                          <a:pt x="2193816" y="982024"/>
                          <a:pt x="2028910" y="1003300"/>
                        </a:cubicBezTo>
                        <a:cubicBezTo>
                          <a:pt x="1864004" y="1024576"/>
                          <a:pt x="1686535" y="964219"/>
                          <a:pt x="1530139" y="1003300"/>
                        </a:cubicBezTo>
                        <a:cubicBezTo>
                          <a:pt x="1373743" y="1042381"/>
                          <a:pt x="1149329" y="955393"/>
                          <a:pt x="1031369" y="1003300"/>
                        </a:cubicBezTo>
                        <a:cubicBezTo>
                          <a:pt x="913409" y="1051207"/>
                          <a:pt x="521775" y="967266"/>
                          <a:pt x="167220" y="1003300"/>
                        </a:cubicBezTo>
                        <a:cubicBezTo>
                          <a:pt x="72532" y="997850"/>
                          <a:pt x="5681" y="937376"/>
                          <a:pt x="0" y="836080"/>
                        </a:cubicBezTo>
                        <a:cubicBezTo>
                          <a:pt x="-1740" y="763121"/>
                          <a:pt x="12889" y="647247"/>
                          <a:pt x="0" y="521716"/>
                        </a:cubicBezTo>
                        <a:cubicBezTo>
                          <a:pt x="-12889" y="396185"/>
                          <a:pt x="12764" y="291348"/>
                          <a:pt x="0" y="167220"/>
                        </a:cubicBezTo>
                        <a:close/>
                      </a:path>
                      <a:path w="4394200" h="1003300" stroke="0" extrusionOk="0">
                        <a:moveTo>
                          <a:pt x="0" y="167220"/>
                        </a:moveTo>
                        <a:cubicBezTo>
                          <a:pt x="12180" y="78187"/>
                          <a:pt x="79872" y="10429"/>
                          <a:pt x="167220" y="0"/>
                        </a:cubicBezTo>
                        <a:cubicBezTo>
                          <a:pt x="352113" y="-21226"/>
                          <a:pt x="675229" y="34308"/>
                          <a:pt x="828381" y="0"/>
                        </a:cubicBezTo>
                        <a:cubicBezTo>
                          <a:pt x="981533" y="-34308"/>
                          <a:pt x="1086131" y="20540"/>
                          <a:pt x="1286554" y="0"/>
                        </a:cubicBezTo>
                        <a:cubicBezTo>
                          <a:pt x="1486977" y="-20540"/>
                          <a:pt x="1778578" y="21701"/>
                          <a:pt x="1907117" y="0"/>
                        </a:cubicBezTo>
                        <a:cubicBezTo>
                          <a:pt x="2035656" y="-21701"/>
                          <a:pt x="2176417" y="22095"/>
                          <a:pt x="2405888" y="0"/>
                        </a:cubicBezTo>
                        <a:cubicBezTo>
                          <a:pt x="2635359" y="-22095"/>
                          <a:pt x="2873717" y="46860"/>
                          <a:pt x="3067049" y="0"/>
                        </a:cubicBezTo>
                        <a:cubicBezTo>
                          <a:pt x="3260381" y="-46860"/>
                          <a:pt x="3490347" y="2690"/>
                          <a:pt x="3728209" y="0"/>
                        </a:cubicBezTo>
                        <a:cubicBezTo>
                          <a:pt x="3966071" y="-2690"/>
                          <a:pt x="4096803" y="22659"/>
                          <a:pt x="4226980" y="0"/>
                        </a:cubicBezTo>
                        <a:cubicBezTo>
                          <a:pt x="4316312" y="9246"/>
                          <a:pt x="4373857" y="74520"/>
                          <a:pt x="4394200" y="167220"/>
                        </a:cubicBezTo>
                        <a:cubicBezTo>
                          <a:pt x="4417222" y="336838"/>
                          <a:pt x="4358097" y="437431"/>
                          <a:pt x="4394200" y="508339"/>
                        </a:cubicBezTo>
                        <a:cubicBezTo>
                          <a:pt x="4430303" y="579247"/>
                          <a:pt x="4388659" y="676824"/>
                          <a:pt x="4394200" y="836080"/>
                        </a:cubicBezTo>
                        <a:cubicBezTo>
                          <a:pt x="4391517" y="933910"/>
                          <a:pt x="4315514" y="997399"/>
                          <a:pt x="4226980" y="1003300"/>
                        </a:cubicBezTo>
                        <a:cubicBezTo>
                          <a:pt x="4114088" y="1017314"/>
                          <a:pt x="3960556" y="993969"/>
                          <a:pt x="3728209" y="1003300"/>
                        </a:cubicBezTo>
                        <a:cubicBezTo>
                          <a:pt x="3495862" y="1012631"/>
                          <a:pt x="3329881" y="944243"/>
                          <a:pt x="3148244" y="1003300"/>
                        </a:cubicBezTo>
                        <a:cubicBezTo>
                          <a:pt x="2966608" y="1062357"/>
                          <a:pt x="2704802" y="959465"/>
                          <a:pt x="2568278" y="1003300"/>
                        </a:cubicBezTo>
                        <a:cubicBezTo>
                          <a:pt x="2431754" y="1047135"/>
                          <a:pt x="2227161" y="983859"/>
                          <a:pt x="1947715" y="1003300"/>
                        </a:cubicBezTo>
                        <a:cubicBezTo>
                          <a:pt x="1668269" y="1022741"/>
                          <a:pt x="1657482" y="949762"/>
                          <a:pt x="1367749" y="1003300"/>
                        </a:cubicBezTo>
                        <a:cubicBezTo>
                          <a:pt x="1078016" y="1056838"/>
                          <a:pt x="1029001" y="996452"/>
                          <a:pt x="828381" y="1003300"/>
                        </a:cubicBezTo>
                        <a:cubicBezTo>
                          <a:pt x="627761" y="1010148"/>
                          <a:pt x="451687" y="985437"/>
                          <a:pt x="167220" y="1003300"/>
                        </a:cubicBezTo>
                        <a:cubicBezTo>
                          <a:pt x="74069" y="995247"/>
                          <a:pt x="329" y="924767"/>
                          <a:pt x="0" y="836080"/>
                        </a:cubicBezTo>
                        <a:cubicBezTo>
                          <a:pt x="-5074" y="727568"/>
                          <a:pt x="35678" y="617904"/>
                          <a:pt x="0" y="488273"/>
                        </a:cubicBezTo>
                        <a:cubicBezTo>
                          <a:pt x="-35678" y="358642"/>
                          <a:pt x="12401" y="246863"/>
                          <a:pt x="0" y="16722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latin typeface="Garamond" panose="02020404030301010803" pitchFamily="18" charset="0"/>
            </a:endParaRPr>
          </a:p>
        </p:txBody>
      </p:sp>
      <p:sp>
        <p:nvSpPr>
          <p:cNvPr id="6" name="Rectangle: Rounded Corners 23">
            <a:extLst>
              <a:ext uri="{FF2B5EF4-FFF2-40B4-BE49-F238E27FC236}">
                <a16:creationId xmlns:a16="http://schemas.microsoft.com/office/drawing/2014/main" id="{F249A526-72F0-7825-0E80-7D586DEF1842}"/>
              </a:ext>
            </a:extLst>
          </p:cNvPr>
          <p:cNvSpPr/>
          <p:nvPr/>
        </p:nvSpPr>
        <p:spPr>
          <a:xfrm>
            <a:off x="1562100" y="1885949"/>
            <a:ext cx="708026" cy="70802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latin typeface="Garamond" panose="02020404030301010803" pitchFamily="18" charset="0"/>
              </a:rPr>
              <a:t>01</a:t>
            </a:r>
          </a:p>
        </p:txBody>
      </p:sp>
      <p:sp>
        <p:nvSpPr>
          <p:cNvPr id="7" name="Rectangle: Rounded Corners 24">
            <a:extLst>
              <a:ext uri="{FF2B5EF4-FFF2-40B4-BE49-F238E27FC236}">
                <a16:creationId xmlns:a16="http://schemas.microsoft.com/office/drawing/2014/main" id="{DD1B8844-13BF-5C98-C993-E793D0E6341C}"/>
              </a:ext>
            </a:extLst>
          </p:cNvPr>
          <p:cNvSpPr/>
          <p:nvPr/>
        </p:nvSpPr>
        <p:spPr>
          <a:xfrm>
            <a:off x="1524000" y="3036887"/>
            <a:ext cx="784226" cy="78422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latin typeface="Garamond" panose="02020404030301010803" pitchFamily="18" charset="0"/>
              </a:rPr>
              <a:t>02</a:t>
            </a:r>
          </a:p>
        </p:txBody>
      </p:sp>
      <p:sp>
        <p:nvSpPr>
          <p:cNvPr id="8" name="Rectangle: Rounded Corners 25">
            <a:extLst>
              <a:ext uri="{FF2B5EF4-FFF2-40B4-BE49-F238E27FC236}">
                <a16:creationId xmlns:a16="http://schemas.microsoft.com/office/drawing/2014/main" id="{D6E716EA-AFB6-AF70-CB6D-D03597D24445}"/>
              </a:ext>
            </a:extLst>
          </p:cNvPr>
          <p:cNvSpPr/>
          <p:nvPr/>
        </p:nvSpPr>
        <p:spPr>
          <a:xfrm>
            <a:off x="1524000" y="4225925"/>
            <a:ext cx="784226" cy="784226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latin typeface="Garamond" panose="02020404030301010803" pitchFamily="18" charset="0"/>
              </a:rPr>
              <a:t>03</a:t>
            </a:r>
          </a:p>
        </p:txBody>
      </p:sp>
      <p:sp>
        <p:nvSpPr>
          <p:cNvPr id="9" name="Rectangle: Rounded Corners 26">
            <a:extLst>
              <a:ext uri="{FF2B5EF4-FFF2-40B4-BE49-F238E27FC236}">
                <a16:creationId xmlns:a16="http://schemas.microsoft.com/office/drawing/2014/main" id="{301CD10C-EF43-3D4A-1A28-DAC31A33C8EB}"/>
              </a:ext>
            </a:extLst>
          </p:cNvPr>
          <p:cNvSpPr/>
          <p:nvPr/>
        </p:nvSpPr>
        <p:spPr>
          <a:xfrm>
            <a:off x="6381750" y="1738312"/>
            <a:ext cx="4394200" cy="1003300"/>
          </a:xfrm>
          <a:prstGeom prst="roundRect">
            <a:avLst/>
          </a:prstGeom>
          <a:solidFill>
            <a:schemeClr val="accent4">
              <a:alpha val="10000"/>
            </a:schemeClr>
          </a:solidFill>
          <a:ln w="19050">
            <a:noFill/>
            <a:extLst>
              <a:ext uri="{C807C97D-BFC1-408E-A445-0C87EB9F89A2}">
                <ask:lineSketchStyleProps xmlns:ask="http://schemas.microsoft.com/office/drawing/2018/sketchyshapes" sd="3742799197">
                  <a:custGeom>
                    <a:avLst/>
                    <a:gdLst>
                      <a:gd name="connsiteX0" fmla="*/ 0 w 4394200"/>
                      <a:gd name="connsiteY0" fmla="*/ 167220 h 1003300"/>
                      <a:gd name="connsiteX1" fmla="*/ 167220 w 4394200"/>
                      <a:gd name="connsiteY1" fmla="*/ 0 h 1003300"/>
                      <a:gd name="connsiteX2" fmla="*/ 787783 w 4394200"/>
                      <a:gd name="connsiteY2" fmla="*/ 0 h 1003300"/>
                      <a:gd name="connsiteX3" fmla="*/ 1245956 w 4394200"/>
                      <a:gd name="connsiteY3" fmla="*/ 0 h 1003300"/>
                      <a:gd name="connsiteX4" fmla="*/ 1907117 w 4394200"/>
                      <a:gd name="connsiteY4" fmla="*/ 0 h 1003300"/>
                      <a:gd name="connsiteX5" fmla="*/ 2568278 w 4394200"/>
                      <a:gd name="connsiteY5" fmla="*/ 0 h 1003300"/>
                      <a:gd name="connsiteX6" fmla="*/ 3148244 w 4394200"/>
                      <a:gd name="connsiteY6" fmla="*/ 0 h 1003300"/>
                      <a:gd name="connsiteX7" fmla="*/ 3728209 w 4394200"/>
                      <a:gd name="connsiteY7" fmla="*/ 0 h 1003300"/>
                      <a:gd name="connsiteX8" fmla="*/ 4226980 w 4394200"/>
                      <a:gd name="connsiteY8" fmla="*/ 0 h 1003300"/>
                      <a:gd name="connsiteX9" fmla="*/ 4394200 w 4394200"/>
                      <a:gd name="connsiteY9" fmla="*/ 167220 h 1003300"/>
                      <a:gd name="connsiteX10" fmla="*/ 4394200 w 4394200"/>
                      <a:gd name="connsiteY10" fmla="*/ 488273 h 1003300"/>
                      <a:gd name="connsiteX11" fmla="*/ 4394200 w 4394200"/>
                      <a:gd name="connsiteY11" fmla="*/ 836080 h 1003300"/>
                      <a:gd name="connsiteX12" fmla="*/ 4226980 w 4394200"/>
                      <a:gd name="connsiteY12" fmla="*/ 1003300 h 1003300"/>
                      <a:gd name="connsiteX13" fmla="*/ 3565819 w 4394200"/>
                      <a:gd name="connsiteY13" fmla="*/ 1003300 h 1003300"/>
                      <a:gd name="connsiteX14" fmla="*/ 3067049 w 4394200"/>
                      <a:gd name="connsiteY14" fmla="*/ 1003300 h 1003300"/>
                      <a:gd name="connsiteX15" fmla="*/ 2608876 w 4394200"/>
                      <a:gd name="connsiteY15" fmla="*/ 1003300 h 1003300"/>
                      <a:gd name="connsiteX16" fmla="*/ 2150703 w 4394200"/>
                      <a:gd name="connsiteY16" fmla="*/ 1003300 h 1003300"/>
                      <a:gd name="connsiteX17" fmla="*/ 1530139 w 4394200"/>
                      <a:gd name="connsiteY17" fmla="*/ 1003300 h 1003300"/>
                      <a:gd name="connsiteX18" fmla="*/ 990771 w 4394200"/>
                      <a:gd name="connsiteY18" fmla="*/ 1003300 h 1003300"/>
                      <a:gd name="connsiteX19" fmla="*/ 167220 w 4394200"/>
                      <a:gd name="connsiteY19" fmla="*/ 1003300 h 1003300"/>
                      <a:gd name="connsiteX20" fmla="*/ 0 w 4394200"/>
                      <a:gd name="connsiteY20" fmla="*/ 836080 h 1003300"/>
                      <a:gd name="connsiteX21" fmla="*/ 0 w 4394200"/>
                      <a:gd name="connsiteY21" fmla="*/ 501650 h 1003300"/>
                      <a:gd name="connsiteX22" fmla="*/ 0 w 4394200"/>
                      <a:gd name="connsiteY22" fmla="*/ 167220 h 10033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</a:cxnLst>
                    <a:rect l="l" t="t" r="r" b="b"/>
                    <a:pathLst>
                      <a:path w="4394200" h="1003300" fill="none" extrusionOk="0">
                        <a:moveTo>
                          <a:pt x="0" y="167220"/>
                        </a:moveTo>
                        <a:cubicBezTo>
                          <a:pt x="9287" y="92330"/>
                          <a:pt x="81788" y="-24561"/>
                          <a:pt x="167220" y="0"/>
                        </a:cubicBezTo>
                        <a:cubicBezTo>
                          <a:pt x="442504" y="-59111"/>
                          <a:pt x="592654" y="46351"/>
                          <a:pt x="787783" y="0"/>
                        </a:cubicBezTo>
                        <a:cubicBezTo>
                          <a:pt x="982912" y="-46351"/>
                          <a:pt x="1115471" y="6007"/>
                          <a:pt x="1245956" y="0"/>
                        </a:cubicBezTo>
                        <a:cubicBezTo>
                          <a:pt x="1376441" y="-6007"/>
                          <a:pt x="1676115" y="54694"/>
                          <a:pt x="1907117" y="0"/>
                        </a:cubicBezTo>
                        <a:cubicBezTo>
                          <a:pt x="2138119" y="-54694"/>
                          <a:pt x="2407725" y="71770"/>
                          <a:pt x="2568278" y="0"/>
                        </a:cubicBezTo>
                        <a:cubicBezTo>
                          <a:pt x="2728831" y="-71770"/>
                          <a:pt x="2999596" y="39055"/>
                          <a:pt x="3148244" y="0"/>
                        </a:cubicBezTo>
                        <a:cubicBezTo>
                          <a:pt x="3296892" y="-39055"/>
                          <a:pt x="3505504" y="67089"/>
                          <a:pt x="3728209" y="0"/>
                        </a:cubicBezTo>
                        <a:cubicBezTo>
                          <a:pt x="3950914" y="-67089"/>
                          <a:pt x="4121589" y="30353"/>
                          <a:pt x="4226980" y="0"/>
                        </a:cubicBezTo>
                        <a:cubicBezTo>
                          <a:pt x="4323939" y="2010"/>
                          <a:pt x="4397539" y="94527"/>
                          <a:pt x="4394200" y="167220"/>
                        </a:cubicBezTo>
                        <a:cubicBezTo>
                          <a:pt x="4428380" y="318264"/>
                          <a:pt x="4357406" y="374755"/>
                          <a:pt x="4394200" y="488273"/>
                        </a:cubicBezTo>
                        <a:cubicBezTo>
                          <a:pt x="4430994" y="601791"/>
                          <a:pt x="4355167" y="696927"/>
                          <a:pt x="4394200" y="836080"/>
                        </a:cubicBezTo>
                        <a:cubicBezTo>
                          <a:pt x="4393392" y="943081"/>
                          <a:pt x="4327950" y="997384"/>
                          <a:pt x="4226980" y="1003300"/>
                        </a:cubicBezTo>
                        <a:cubicBezTo>
                          <a:pt x="4022400" y="1013182"/>
                          <a:pt x="3799540" y="993358"/>
                          <a:pt x="3565819" y="1003300"/>
                        </a:cubicBezTo>
                        <a:cubicBezTo>
                          <a:pt x="3332098" y="1013242"/>
                          <a:pt x="3194297" y="982316"/>
                          <a:pt x="3067049" y="1003300"/>
                        </a:cubicBezTo>
                        <a:cubicBezTo>
                          <a:pt x="2939801" y="1024284"/>
                          <a:pt x="2821991" y="958039"/>
                          <a:pt x="2608876" y="1003300"/>
                        </a:cubicBezTo>
                        <a:cubicBezTo>
                          <a:pt x="2395761" y="1048561"/>
                          <a:pt x="2350655" y="975639"/>
                          <a:pt x="2150703" y="1003300"/>
                        </a:cubicBezTo>
                        <a:cubicBezTo>
                          <a:pt x="1950751" y="1030961"/>
                          <a:pt x="1780216" y="983340"/>
                          <a:pt x="1530139" y="1003300"/>
                        </a:cubicBezTo>
                        <a:cubicBezTo>
                          <a:pt x="1280062" y="1023260"/>
                          <a:pt x="1127120" y="978105"/>
                          <a:pt x="990771" y="1003300"/>
                        </a:cubicBezTo>
                        <a:cubicBezTo>
                          <a:pt x="854422" y="1028495"/>
                          <a:pt x="466297" y="907968"/>
                          <a:pt x="167220" y="1003300"/>
                        </a:cubicBezTo>
                        <a:cubicBezTo>
                          <a:pt x="74228" y="986414"/>
                          <a:pt x="7404" y="944186"/>
                          <a:pt x="0" y="836080"/>
                        </a:cubicBezTo>
                        <a:cubicBezTo>
                          <a:pt x="-30068" y="761930"/>
                          <a:pt x="4957" y="611373"/>
                          <a:pt x="0" y="501650"/>
                        </a:cubicBezTo>
                        <a:cubicBezTo>
                          <a:pt x="-4957" y="391927"/>
                          <a:pt x="31983" y="311647"/>
                          <a:pt x="0" y="167220"/>
                        </a:cubicBezTo>
                        <a:close/>
                      </a:path>
                      <a:path w="4394200" h="1003300" stroke="0" extrusionOk="0">
                        <a:moveTo>
                          <a:pt x="0" y="167220"/>
                        </a:moveTo>
                        <a:cubicBezTo>
                          <a:pt x="-5216" y="80119"/>
                          <a:pt x="77035" y="-68"/>
                          <a:pt x="167220" y="0"/>
                        </a:cubicBezTo>
                        <a:cubicBezTo>
                          <a:pt x="385497" y="-15355"/>
                          <a:pt x="473983" y="7218"/>
                          <a:pt x="665991" y="0"/>
                        </a:cubicBezTo>
                        <a:cubicBezTo>
                          <a:pt x="857999" y="-7218"/>
                          <a:pt x="1048399" y="10545"/>
                          <a:pt x="1245956" y="0"/>
                        </a:cubicBezTo>
                        <a:cubicBezTo>
                          <a:pt x="1443514" y="-10545"/>
                          <a:pt x="1561218" y="24085"/>
                          <a:pt x="1704129" y="0"/>
                        </a:cubicBezTo>
                        <a:cubicBezTo>
                          <a:pt x="1847040" y="-24085"/>
                          <a:pt x="1976420" y="17102"/>
                          <a:pt x="2202900" y="0"/>
                        </a:cubicBezTo>
                        <a:cubicBezTo>
                          <a:pt x="2429380" y="-17102"/>
                          <a:pt x="2603475" y="58957"/>
                          <a:pt x="2864061" y="0"/>
                        </a:cubicBezTo>
                        <a:cubicBezTo>
                          <a:pt x="3124647" y="-58957"/>
                          <a:pt x="3337625" y="44406"/>
                          <a:pt x="3484624" y="0"/>
                        </a:cubicBezTo>
                        <a:cubicBezTo>
                          <a:pt x="3631623" y="-44406"/>
                          <a:pt x="4073330" y="63686"/>
                          <a:pt x="4226980" y="0"/>
                        </a:cubicBezTo>
                        <a:cubicBezTo>
                          <a:pt x="4317187" y="7930"/>
                          <a:pt x="4400394" y="86880"/>
                          <a:pt x="4394200" y="167220"/>
                        </a:cubicBezTo>
                        <a:cubicBezTo>
                          <a:pt x="4394812" y="245549"/>
                          <a:pt x="4362434" y="413459"/>
                          <a:pt x="4394200" y="481584"/>
                        </a:cubicBezTo>
                        <a:cubicBezTo>
                          <a:pt x="4425966" y="549709"/>
                          <a:pt x="4374084" y="748075"/>
                          <a:pt x="4394200" y="836080"/>
                        </a:cubicBezTo>
                        <a:cubicBezTo>
                          <a:pt x="4377522" y="923349"/>
                          <a:pt x="4324445" y="988556"/>
                          <a:pt x="4226980" y="1003300"/>
                        </a:cubicBezTo>
                        <a:cubicBezTo>
                          <a:pt x="3977404" y="1013899"/>
                          <a:pt x="3877413" y="949557"/>
                          <a:pt x="3687612" y="1003300"/>
                        </a:cubicBezTo>
                        <a:cubicBezTo>
                          <a:pt x="3497811" y="1057043"/>
                          <a:pt x="3399266" y="986659"/>
                          <a:pt x="3148244" y="1003300"/>
                        </a:cubicBezTo>
                        <a:cubicBezTo>
                          <a:pt x="2897222" y="1019941"/>
                          <a:pt x="2759133" y="959465"/>
                          <a:pt x="2487083" y="1003300"/>
                        </a:cubicBezTo>
                        <a:cubicBezTo>
                          <a:pt x="2215033" y="1047135"/>
                          <a:pt x="2183194" y="968424"/>
                          <a:pt x="2028910" y="1003300"/>
                        </a:cubicBezTo>
                        <a:cubicBezTo>
                          <a:pt x="1874626" y="1038176"/>
                          <a:pt x="1599056" y="964083"/>
                          <a:pt x="1408347" y="1003300"/>
                        </a:cubicBezTo>
                        <a:cubicBezTo>
                          <a:pt x="1217638" y="1042517"/>
                          <a:pt x="1049251" y="969290"/>
                          <a:pt x="868979" y="1003300"/>
                        </a:cubicBezTo>
                        <a:cubicBezTo>
                          <a:pt x="688707" y="1037310"/>
                          <a:pt x="389697" y="969065"/>
                          <a:pt x="167220" y="1003300"/>
                        </a:cubicBezTo>
                        <a:cubicBezTo>
                          <a:pt x="49991" y="1011190"/>
                          <a:pt x="2885" y="943190"/>
                          <a:pt x="0" y="836080"/>
                        </a:cubicBezTo>
                        <a:cubicBezTo>
                          <a:pt x="-17908" y="683000"/>
                          <a:pt x="866" y="609267"/>
                          <a:pt x="0" y="501650"/>
                        </a:cubicBezTo>
                        <a:cubicBezTo>
                          <a:pt x="-866" y="394033"/>
                          <a:pt x="28112" y="322435"/>
                          <a:pt x="0" y="16722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2800">
              <a:latin typeface="Garamond" panose="02020404030301010803" pitchFamily="18" charset="0"/>
            </a:endParaRPr>
          </a:p>
        </p:txBody>
      </p:sp>
      <p:sp>
        <p:nvSpPr>
          <p:cNvPr id="12" name="Rectangle: Rounded Corners 27">
            <a:extLst>
              <a:ext uri="{FF2B5EF4-FFF2-40B4-BE49-F238E27FC236}">
                <a16:creationId xmlns:a16="http://schemas.microsoft.com/office/drawing/2014/main" id="{19C157BC-6F2E-BA86-1E1F-D85BEA7CBC34}"/>
              </a:ext>
            </a:extLst>
          </p:cNvPr>
          <p:cNvSpPr/>
          <p:nvPr/>
        </p:nvSpPr>
        <p:spPr>
          <a:xfrm>
            <a:off x="6381750" y="2927350"/>
            <a:ext cx="4394200" cy="1003300"/>
          </a:xfrm>
          <a:prstGeom prst="roundRect">
            <a:avLst/>
          </a:prstGeom>
          <a:solidFill>
            <a:schemeClr val="accent5">
              <a:alpha val="10000"/>
            </a:schemeClr>
          </a:solidFill>
          <a:ln w="19050">
            <a:noFill/>
            <a:extLst>
              <a:ext uri="{C807C97D-BFC1-408E-A445-0C87EB9F89A2}">
                <ask:lineSketchStyleProps xmlns:ask="http://schemas.microsoft.com/office/drawing/2018/sketchyshapes" sd="2173784308">
                  <a:custGeom>
                    <a:avLst/>
                    <a:gdLst>
                      <a:gd name="connsiteX0" fmla="*/ 0 w 4394200"/>
                      <a:gd name="connsiteY0" fmla="*/ 167220 h 1003300"/>
                      <a:gd name="connsiteX1" fmla="*/ 167220 w 4394200"/>
                      <a:gd name="connsiteY1" fmla="*/ 0 h 1003300"/>
                      <a:gd name="connsiteX2" fmla="*/ 625393 w 4394200"/>
                      <a:gd name="connsiteY2" fmla="*/ 0 h 1003300"/>
                      <a:gd name="connsiteX3" fmla="*/ 1245956 w 4394200"/>
                      <a:gd name="connsiteY3" fmla="*/ 0 h 1003300"/>
                      <a:gd name="connsiteX4" fmla="*/ 1744727 w 4394200"/>
                      <a:gd name="connsiteY4" fmla="*/ 0 h 1003300"/>
                      <a:gd name="connsiteX5" fmla="*/ 2324692 w 4394200"/>
                      <a:gd name="connsiteY5" fmla="*/ 0 h 1003300"/>
                      <a:gd name="connsiteX6" fmla="*/ 2985853 w 4394200"/>
                      <a:gd name="connsiteY6" fmla="*/ 0 h 1003300"/>
                      <a:gd name="connsiteX7" fmla="*/ 3565819 w 4394200"/>
                      <a:gd name="connsiteY7" fmla="*/ 0 h 1003300"/>
                      <a:gd name="connsiteX8" fmla="*/ 4226980 w 4394200"/>
                      <a:gd name="connsiteY8" fmla="*/ 0 h 1003300"/>
                      <a:gd name="connsiteX9" fmla="*/ 4394200 w 4394200"/>
                      <a:gd name="connsiteY9" fmla="*/ 167220 h 1003300"/>
                      <a:gd name="connsiteX10" fmla="*/ 4394200 w 4394200"/>
                      <a:gd name="connsiteY10" fmla="*/ 494961 h 1003300"/>
                      <a:gd name="connsiteX11" fmla="*/ 4394200 w 4394200"/>
                      <a:gd name="connsiteY11" fmla="*/ 836080 h 1003300"/>
                      <a:gd name="connsiteX12" fmla="*/ 4226980 w 4394200"/>
                      <a:gd name="connsiteY12" fmla="*/ 1003300 h 1003300"/>
                      <a:gd name="connsiteX13" fmla="*/ 3647014 w 4394200"/>
                      <a:gd name="connsiteY13" fmla="*/ 1003300 h 1003300"/>
                      <a:gd name="connsiteX14" fmla="*/ 3026451 w 4394200"/>
                      <a:gd name="connsiteY14" fmla="*/ 1003300 h 1003300"/>
                      <a:gd name="connsiteX15" fmla="*/ 2568278 w 4394200"/>
                      <a:gd name="connsiteY15" fmla="*/ 1003300 h 1003300"/>
                      <a:gd name="connsiteX16" fmla="*/ 2028910 w 4394200"/>
                      <a:gd name="connsiteY16" fmla="*/ 1003300 h 1003300"/>
                      <a:gd name="connsiteX17" fmla="*/ 1448944 w 4394200"/>
                      <a:gd name="connsiteY17" fmla="*/ 1003300 h 1003300"/>
                      <a:gd name="connsiteX18" fmla="*/ 909576 w 4394200"/>
                      <a:gd name="connsiteY18" fmla="*/ 1003300 h 1003300"/>
                      <a:gd name="connsiteX19" fmla="*/ 167220 w 4394200"/>
                      <a:gd name="connsiteY19" fmla="*/ 1003300 h 1003300"/>
                      <a:gd name="connsiteX20" fmla="*/ 0 w 4394200"/>
                      <a:gd name="connsiteY20" fmla="*/ 836080 h 1003300"/>
                      <a:gd name="connsiteX21" fmla="*/ 0 w 4394200"/>
                      <a:gd name="connsiteY21" fmla="*/ 488273 h 1003300"/>
                      <a:gd name="connsiteX22" fmla="*/ 0 w 4394200"/>
                      <a:gd name="connsiteY22" fmla="*/ 167220 h 10033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</a:cxnLst>
                    <a:rect l="l" t="t" r="r" b="b"/>
                    <a:pathLst>
                      <a:path w="4394200" h="1003300" fill="none" extrusionOk="0">
                        <a:moveTo>
                          <a:pt x="0" y="167220"/>
                        </a:moveTo>
                        <a:cubicBezTo>
                          <a:pt x="4522" y="77857"/>
                          <a:pt x="62905" y="-7285"/>
                          <a:pt x="167220" y="0"/>
                        </a:cubicBezTo>
                        <a:cubicBezTo>
                          <a:pt x="285300" y="-53734"/>
                          <a:pt x="414246" y="17821"/>
                          <a:pt x="625393" y="0"/>
                        </a:cubicBezTo>
                        <a:cubicBezTo>
                          <a:pt x="836540" y="-17821"/>
                          <a:pt x="986872" y="43762"/>
                          <a:pt x="1245956" y="0"/>
                        </a:cubicBezTo>
                        <a:cubicBezTo>
                          <a:pt x="1505040" y="-43762"/>
                          <a:pt x="1579934" y="53032"/>
                          <a:pt x="1744727" y="0"/>
                        </a:cubicBezTo>
                        <a:cubicBezTo>
                          <a:pt x="1909520" y="-53032"/>
                          <a:pt x="2113814" y="26363"/>
                          <a:pt x="2324692" y="0"/>
                        </a:cubicBezTo>
                        <a:cubicBezTo>
                          <a:pt x="2535570" y="-26363"/>
                          <a:pt x="2750620" y="5089"/>
                          <a:pt x="2985853" y="0"/>
                        </a:cubicBezTo>
                        <a:cubicBezTo>
                          <a:pt x="3221086" y="-5089"/>
                          <a:pt x="3424583" y="69519"/>
                          <a:pt x="3565819" y="0"/>
                        </a:cubicBezTo>
                        <a:cubicBezTo>
                          <a:pt x="3707055" y="-69519"/>
                          <a:pt x="4059050" y="7727"/>
                          <a:pt x="4226980" y="0"/>
                        </a:cubicBezTo>
                        <a:cubicBezTo>
                          <a:pt x="4319119" y="9335"/>
                          <a:pt x="4393176" y="48503"/>
                          <a:pt x="4394200" y="167220"/>
                        </a:cubicBezTo>
                        <a:cubicBezTo>
                          <a:pt x="4427812" y="233120"/>
                          <a:pt x="4357533" y="384073"/>
                          <a:pt x="4394200" y="494961"/>
                        </a:cubicBezTo>
                        <a:cubicBezTo>
                          <a:pt x="4430867" y="605849"/>
                          <a:pt x="4379266" y="704957"/>
                          <a:pt x="4394200" y="836080"/>
                        </a:cubicBezTo>
                        <a:cubicBezTo>
                          <a:pt x="4392674" y="917759"/>
                          <a:pt x="4318623" y="997773"/>
                          <a:pt x="4226980" y="1003300"/>
                        </a:cubicBezTo>
                        <a:cubicBezTo>
                          <a:pt x="4068034" y="1033286"/>
                          <a:pt x="3844222" y="959003"/>
                          <a:pt x="3647014" y="1003300"/>
                        </a:cubicBezTo>
                        <a:cubicBezTo>
                          <a:pt x="3449806" y="1047597"/>
                          <a:pt x="3291791" y="932839"/>
                          <a:pt x="3026451" y="1003300"/>
                        </a:cubicBezTo>
                        <a:cubicBezTo>
                          <a:pt x="2761111" y="1073761"/>
                          <a:pt x="2680030" y="960264"/>
                          <a:pt x="2568278" y="1003300"/>
                        </a:cubicBezTo>
                        <a:cubicBezTo>
                          <a:pt x="2456526" y="1046336"/>
                          <a:pt x="2192529" y="996400"/>
                          <a:pt x="2028910" y="1003300"/>
                        </a:cubicBezTo>
                        <a:cubicBezTo>
                          <a:pt x="1865291" y="1010200"/>
                          <a:pt x="1644671" y="945835"/>
                          <a:pt x="1448944" y="1003300"/>
                        </a:cubicBezTo>
                        <a:cubicBezTo>
                          <a:pt x="1253217" y="1060765"/>
                          <a:pt x="1101026" y="1000838"/>
                          <a:pt x="909576" y="1003300"/>
                        </a:cubicBezTo>
                        <a:cubicBezTo>
                          <a:pt x="718126" y="1005762"/>
                          <a:pt x="507844" y="918626"/>
                          <a:pt x="167220" y="1003300"/>
                        </a:cubicBezTo>
                        <a:cubicBezTo>
                          <a:pt x="59613" y="1007212"/>
                          <a:pt x="3199" y="942696"/>
                          <a:pt x="0" y="836080"/>
                        </a:cubicBezTo>
                        <a:cubicBezTo>
                          <a:pt x="-31936" y="667307"/>
                          <a:pt x="29860" y="558519"/>
                          <a:pt x="0" y="488273"/>
                        </a:cubicBezTo>
                        <a:cubicBezTo>
                          <a:pt x="-29860" y="418027"/>
                          <a:pt x="1682" y="293457"/>
                          <a:pt x="0" y="167220"/>
                        </a:cubicBezTo>
                        <a:close/>
                      </a:path>
                      <a:path w="4394200" h="1003300" stroke="0" extrusionOk="0">
                        <a:moveTo>
                          <a:pt x="0" y="167220"/>
                        </a:moveTo>
                        <a:cubicBezTo>
                          <a:pt x="-5975" y="85038"/>
                          <a:pt x="85277" y="5625"/>
                          <a:pt x="167220" y="0"/>
                        </a:cubicBezTo>
                        <a:cubicBezTo>
                          <a:pt x="490805" y="-56889"/>
                          <a:pt x="602373" y="67898"/>
                          <a:pt x="828381" y="0"/>
                        </a:cubicBezTo>
                        <a:cubicBezTo>
                          <a:pt x="1054389" y="-67898"/>
                          <a:pt x="1154438" y="18696"/>
                          <a:pt x="1286554" y="0"/>
                        </a:cubicBezTo>
                        <a:cubicBezTo>
                          <a:pt x="1418670" y="-18696"/>
                          <a:pt x="1633924" y="61181"/>
                          <a:pt x="1825922" y="0"/>
                        </a:cubicBezTo>
                        <a:cubicBezTo>
                          <a:pt x="2017920" y="-61181"/>
                          <a:pt x="2144160" y="8273"/>
                          <a:pt x="2405888" y="0"/>
                        </a:cubicBezTo>
                        <a:cubicBezTo>
                          <a:pt x="2667616" y="-8273"/>
                          <a:pt x="2861875" y="7729"/>
                          <a:pt x="3067049" y="0"/>
                        </a:cubicBezTo>
                        <a:cubicBezTo>
                          <a:pt x="3272223" y="-7729"/>
                          <a:pt x="3449057" y="52173"/>
                          <a:pt x="3565819" y="0"/>
                        </a:cubicBezTo>
                        <a:cubicBezTo>
                          <a:pt x="3682581" y="-52173"/>
                          <a:pt x="4090042" y="20029"/>
                          <a:pt x="4226980" y="0"/>
                        </a:cubicBezTo>
                        <a:cubicBezTo>
                          <a:pt x="4311085" y="-5012"/>
                          <a:pt x="4377874" y="87271"/>
                          <a:pt x="4394200" y="167220"/>
                        </a:cubicBezTo>
                        <a:cubicBezTo>
                          <a:pt x="4398652" y="308017"/>
                          <a:pt x="4389467" y="341732"/>
                          <a:pt x="4394200" y="488273"/>
                        </a:cubicBezTo>
                        <a:cubicBezTo>
                          <a:pt x="4398933" y="634814"/>
                          <a:pt x="4356037" y="721041"/>
                          <a:pt x="4394200" y="836080"/>
                        </a:cubicBezTo>
                        <a:cubicBezTo>
                          <a:pt x="4406601" y="918015"/>
                          <a:pt x="4315309" y="1008183"/>
                          <a:pt x="4226980" y="1003300"/>
                        </a:cubicBezTo>
                        <a:cubicBezTo>
                          <a:pt x="3981968" y="1042174"/>
                          <a:pt x="3845747" y="986165"/>
                          <a:pt x="3728209" y="1003300"/>
                        </a:cubicBezTo>
                        <a:cubicBezTo>
                          <a:pt x="3610671" y="1020435"/>
                          <a:pt x="3397302" y="999701"/>
                          <a:pt x="3270037" y="1003300"/>
                        </a:cubicBezTo>
                        <a:cubicBezTo>
                          <a:pt x="3142772" y="1006899"/>
                          <a:pt x="2924591" y="989350"/>
                          <a:pt x="2811864" y="1003300"/>
                        </a:cubicBezTo>
                        <a:cubicBezTo>
                          <a:pt x="2699137" y="1017250"/>
                          <a:pt x="2517334" y="958053"/>
                          <a:pt x="2353691" y="1003300"/>
                        </a:cubicBezTo>
                        <a:cubicBezTo>
                          <a:pt x="2190048" y="1048547"/>
                          <a:pt x="1982466" y="991669"/>
                          <a:pt x="1854920" y="1003300"/>
                        </a:cubicBezTo>
                        <a:cubicBezTo>
                          <a:pt x="1727374" y="1014931"/>
                          <a:pt x="1514546" y="949220"/>
                          <a:pt x="1396747" y="1003300"/>
                        </a:cubicBezTo>
                        <a:cubicBezTo>
                          <a:pt x="1278948" y="1057380"/>
                          <a:pt x="1073478" y="994106"/>
                          <a:pt x="938574" y="1003300"/>
                        </a:cubicBezTo>
                        <a:cubicBezTo>
                          <a:pt x="803670" y="1012494"/>
                          <a:pt x="346097" y="927020"/>
                          <a:pt x="167220" y="1003300"/>
                        </a:cubicBezTo>
                        <a:cubicBezTo>
                          <a:pt x="57398" y="1015298"/>
                          <a:pt x="20066" y="945643"/>
                          <a:pt x="0" y="836080"/>
                        </a:cubicBezTo>
                        <a:cubicBezTo>
                          <a:pt x="-36702" y="740578"/>
                          <a:pt x="17492" y="596220"/>
                          <a:pt x="0" y="521716"/>
                        </a:cubicBezTo>
                        <a:cubicBezTo>
                          <a:pt x="-17492" y="447212"/>
                          <a:pt x="7264" y="310083"/>
                          <a:pt x="0" y="16722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3200">
              <a:latin typeface="Garamond" panose="02020404030301010803" pitchFamily="18" charset="0"/>
            </a:endParaRPr>
          </a:p>
        </p:txBody>
      </p:sp>
      <p:sp>
        <p:nvSpPr>
          <p:cNvPr id="13" name="Rectangle: Rounded Corners 35">
            <a:extLst>
              <a:ext uri="{FF2B5EF4-FFF2-40B4-BE49-F238E27FC236}">
                <a16:creationId xmlns:a16="http://schemas.microsoft.com/office/drawing/2014/main" id="{7CE33043-DB57-145B-7093-3D9F7FDFB3CC}"/>
              </a:ext>
            </a:extLst>
          </p:cNvPr>
          <p:cNvSpPr/>
          <p:nvPr/>
        </p:nvSpPr>
        <p:spPr>
          <a:xfrm>
            <a:off x="6381750" y="4116388"/>
            <a:ext cx="4394200" cy="1003300"/>
          </a:xfrm>
          <a:prstGeom prst="roundRect">
            <a:avLst/>
          </a:prstGeom>
          <a:solidFill>
            <a:schemeClr val="accent6">
              <a:alpha val="10000"/>
            </a:schemeClr>
          </a:solidFill>
          <a:ln w="19050">
            <a:noFill/>
            <a:extLst>
              <a:ext uri="{C807C97D-BFC1-408E-A445-0C87EB9F89A2}">
                <ask:lineSketchStyleProps xmlns:ask="http://schemas.microsoft.com/office/drawing/2018/sketchyshapes" sd="3794071524">
                  <a:custGeom>
                    <a:avLst/>
                    <a:gdLst>
                      <a:gd name="connsiteX0" fmla="*/ 0 w 4394200"/>
                      <a:gd name="connsiteY0" fmla="*/ 167220 h 1003300"/>
                      <a:gd name="connsiteX1" fmla="*/ 167220 w 4394200"/>
                      <a:gd name="connsiteY1" fmla="*/ 0 h 1003300"/>
                      <a:gd name="connsiteX2" fmla="*/ 625393 w 4394200"/>
                      <a:gd name="connsiteY2" fmla="*/ 0 h 1003300"/>
                      <a:gd name="connsiteX3" fmla="*/ 1164761 w 4394200"/>
                      <a:gd name="connsiteY3" fmla="*/ 0 h 1003300"/>
                      <a:gd name="connsiteX4" fmla="*/ 1744727 w 4394200"/>
                      <a:gd name="connsiteY4" fmla="*/ 0 h 1003300"/>
                      <a:gd name="connsiteX5" fmla="*/ 2405888 w 4394200"/>
                      <a:gd name="connsiteY5" fmla="*/ 0 h 1003300"/>
                      <a:gd name="connsiteX6" fmla="*/ 2864061 w 4394200"/>
                      <a:gd name="connsiteY6" fmla="*/ 0 h 1003300"/>
                      <a:gd name="connsiteX7" fmla="*/ 3362831 w 4394200"/>
                      <a:gd name="connsiteY7" fmla="*/ 0 h 1003300"/>
                      <a:gd name="connsiteX8" fmla="*/ 4226980 w 4394200"/>
                      <a:gd name="connsiteY8" fmla="*/ 0 h 1003300"/>
                      <a:gd name="connsiteX9" fmla="*/ 4394200 w 4394200"/>
                      <a:gd name="connsiteY9" fmla="*/ 167220 h 1003300"/>
                      <a:gd name="connsiteX10" fmla="*/ 4394200 w 4394200"/>
                      <a:gd name="connsiteY10" fmla="*/ 501650 h 1003300"/>
                      <a:gd name="connsiteX11" fmla="*/ 4394200 w 4394200"/>
                      <a:gd name="connsiteY11" fmla="*/ 836080 h 1003300"/>
                      <a:gd name="connsiteX12" fmla="*/ 4226980 w 4394200"/>
                      <a:gd name="connsiteY12" fmla="*/ 1003300 h 1003300"/>
                      <a:gd name="connsiteX13" fmla="*/ 3647014 w 4394200"/>
                      <a:gd name="connsiteY13" fmla="*/ 1003300 h 1003300"/>
                      <a:gd name="connsiteX14" fmla="*/ 3107646 w 4394200"/>
                      <a:gd name="connsiteY14" fmla="*/ 1003300 h 1003300"/>
                      <a:gd name="connsiteX15" fmla="*/ 2527680 w 4394200"/>
                      <a:gd name="connsiteY15" fmla="*/ 1003300 h 1003300"/>
                      <a:gd name="connsiteX16" fmla="*/ 1866520 w 4394200"/>
                      <a:gd name="connsiteY16" fmla="*/ 1003300 h 1003300"/>
                      <a:gd name="connsiteX17" fmla="*/ 1327151 w 4394200"/>
                      <a:gd name="connsiteY17" fmla="*/ 1003300 h 1003300"/>
                      <a:gd name="connsiteX18" fmla="*/ 747186 w 4394200"/>
                      <a:gd name="connsiteY18" fmla="*/ 1003300 h 1003300"/>
                      <a:gd name="connsiteX19" fmla="*/ 167220 w 4394200"/>
                      <a:gd name="connsiteY19" fmla="*/ 1003300 h 1003300"/>
                      <a:gd name="connsiteX20" fmla="*/ 0 w 4394200"/>
                      <a:gd name="connsiteY20" fmla="*/ 836080 h 1003300"/>
                      <a:gd name="connsiteX21" fmla="*/ 0 w 4394200"/>
                      <a:gd name="connsiteY21" fmla="*/ 521716 h 1003300"/>
                      <a:gd name="connsiteX22" fmla="*/ 0 w 4394200"/>
                      <a:gd name="connsiteY22" fmla="*/ 167220 h 10033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</a:cxnLst>
                    <a:rect l="l" t="t" r="r" b="b"/>
                    <a:pathLst>
                      <a:path w="4394200" h="1003300" fill="none" extrusionOk="0">
                        <a:moveTo>
                          <a:pt x="0" y="167220"/>
                        </a:moveTo>
                        <a:cubicBezTo>
                          <a:pt x="-7102" y="80134"/>
                          <a:pt x="82952" y="-4322"/>
                          <a:pt x="167220" y="0"/>
                        </a:cubicBezTo>
                        <a:cubicBezTo>
                          <a:pt x="295879" y="-48367"/>
                          <a:pt x="441295" y="46496"/>
                          <a:pt x="625393" y="0"/>
                        </a:cubicBezTo>
                        <a:cubicBezTo>
                          <a:pt x="809491" y="-46496"/>
                          <a:pt x="1052549" y="54553"/>
                          <a:pt x="1164761" y="0"/>
                        </a:cubicBezTo>
                        <a:cubicBezTo>
                          <a:pt x="1276973" y="-54553"/>
                          <a:pt x="1619966" y="14649"/>
                          <a:pt x="1744727" y="0"/>
                        </a:cubicBezTo>
                        <a:cubicBezTo>
                          <a:pt x="1869488" y="-14649"/>
                          <a:pt x="2180094" y="48968"/>
                          <a:pt x="2405888" y="0"/>
                        </a:cubicBezTo>
                        <a:cubicBezTo>
                          <a:pt x="2631682" y="-48968"/>
                          <a:pt x="2661220" y="38580"/>
                          <a:pt x="2864061" y="0"/>
                        </a:cubicBezTo>
                        <a:cubicBezTo>
                          <a:pt x="3066902" y="-38580"/>
                          <a:pt x="3239898" y="20281"/>
                          <a:pt x="3362831" y="0"/>
                        </a:cubicBezTo>
                        <a:cubicBezTo>
                          <a:pt x="3485764" y="-20281"/>
                          <a:pt x="4038249" y="74423"/>
                          <a:pt x="4226980" y="0"/>
                        </a:cubicBezTo>
                        <a:cubicBezTo>
                          <a:pt x="4301424" y="-19972"/>
                          <a:pt x="4397776" y="59140"/>
                          <a:pt x="4394200" y="167220"/>
                        </a:cubicBezTo>
                        <a:cubicBezTo>
                          <a:pt x="4410619" y="318680"/>
                          <a:pt x="4371055" y="397656"/>
                          <a:pt x="4394200" y="501650"/>
                        </a:cubicBezTo>
                        <a:cubicBezTo>
                          <a:pt x="4417345" y="605644"/>
                          <a:pt x="4392689" y="700557"/>
                          <a:pt x="4394200" y="836080"/>
                        </a:cubicBezTo>
                        <a:cubicBezTo>
                          <a:pt x="4411573" y="924711"/>
                          <a:pt x="4317414" y="1004152"/>
                          <a:pt x="4226980" y="1003300"/>
                        </a:cubicBezTo>
                        <a:cubicBezTo>
                          <a:pt x="3983965" y="1055591"/>
                          <a:pt x="3789940" y="957558"/>
                          <a:pt x="3647014" y="1003300"/>
                        </a:cubicBezTo>
                        <a:cubicBezTo>
                          <a:pt x="3504088" y="1049042"/>
                          <a:pt x="3341531" y="1003115"/>
                          <a:pt x="3107646" y="1003300"/>
                        </a:cubicBezTo>
                        <a:cubicBezTo>
                          <a:pt x="2873761" y="1003485"/>
                          <a:pt x="2680762" y="962172"/>
                          <a:pt x="2527680" y="1003300"/>
                        </a:cubicBezTo>
                        <a:cubicBezTo>
                          <a:pt x="2374598" y="1044428"/>
                          <a:pt x="2025256" y="1002476"/>
                          <a:pt x="1866520" y="1003300"/>
                        </a:cubicBezTo>
                        <a:cubicBezTo>
                          <a:pt x="1707784" y="1004124"/>
                          <a:pt x="1462202" y="991919"/>
                          <a:pt x="1327151" y="1003300"/>
                        </a:cubicBezTo>
                        <a:cubicBezTo>
                          <a:pt x="1192100" y="1014681"/>
                          <a:pt x="1005277" y="982126"/>
                          <a:pt x="747186" y="1003300"/>
                        </a:cubicBezTo>
                        <a:cubicBezTo>
                          <a:pt x="489095" y="1024474"/>
                          <a:pt x="414672" y="953559"/>
                          <a:pt x="167220" y="1003300"/>
                        </a:cubicBezTo>
                        <a:cubicBezTo>
                          <a:pt x="94440" y="1020094"/>
                          <a:pt x="-3706" y="920954"/>
                          <a:pt x="0" y="836080"/>
                        </a:cubicBezTo>
                        <a:cubicBezTo>
                          <a:pt x="-32868" y="725667"/>
                          <a:pt x="5946" y="589378"/>
                          <a:pt x="0" y="521716"/>
                        </a:cubicBezTo>
                        <a:cubicBezTo>
                          <a:pt x="-5946" y="454054"/>
                          <a:pt x="40041" y="257306"/>
                          <a:pt x="0" y="167220"/>
                        </a:cubicBezTo>
                        <a:close/>
                      </a:path>
                      <a:path w="4394200" h="1003300" stroke="0" extrusionOk="0">
                        <a:moveTo>
                          <a:pt x="0" y="167220"/>
                        </a:moveTo>
                        <a:cubicBezTo>
                          <a:pt x="-7614" y="72073"/>
                          <a:pt x="74883" y="-7648"/>
                          <a:pt x="167220" y="0"/>
                        </a:cubicBezTo>
                        <a:cubicBezTo>
                          <a:pt x="343780" y="-21436"/>
                          <a:pt x="666601" y="39659"/>
                          <a:pt x="828381" y="0"/>
                        </a:cubicBezTo>
                        <a:cubicBezTo>
                          <a:pt x="990161" y="-39659"/>
                          <a:pt x="1141676" y="2995"/>
                          <a:pt x="1327151" y="0"/>
                        </a:cubicBezTo>
                        <a:cubicBezTo>
                          <a:pt x="1512626" y="-2995"/>
                          <a:pt x="1635385" y="33904"/>
                          <a:pt x="1825922" y="0"/>
                        </a:cubicBezTo>
                        <a:cubicBezTo>
                          <a:pt x="2016459" y="-33904"/>
                          <a:pt x="2243017" y="52443"/>
                          <a:pt x="2405888" y="0"/>
                        </a:cubicBezTo>
                        <a:cubicBezTo>
                          <a:pt x="2568759" y="-52443"/>
                          <a:pt x="2788009" y="5497"/>
                          <a:pt x="3067049" y="0"/>
                        </a:cubicBezTo>
                        <a:cubicBezTo>
                          <a:pt x="3346089" y="-5497"/>
                          <a:pt x="3537380" y="18796"/>
                          <a:pt x="3728209" y="0"/>
                        </a:cubicBezTo>
                        <a:cubicBezTo>
                          <a:pt x="3919038" y="-18796"/>
                          <a:pt x="4009811" y="43692"/>
                          <a:pt x="4226980" y="0"/>
                        </a:cubicBezTo>
                        <a:cubicBezTo>
                          <a:pt x="4317553" y="-1607"/>
                          <a:pt x="4391829" y="69677"/>
                          <a:pt x="4394200" y="167220"/>
                        </a:cubicBezTo>
                        <a:cubicBezTo>
                          <a:pt x="4401355" y="282595"/>
                          <a:pt x="4369794" y="336935"/>
                          <a:pt x="4394200" y="481584"/>
                        </a:cubicBezTo>
                        <a:cubicBezTo>
                          <a:pt x="4418606" y="626233"/>
                          <a:pt x="4372948" y="674574"/>
                          <a:pt x="4394200" y="836080"/>
                        </a:cubicBezTo>
                        <a:cubicBezTo>
                          <a:pt x="4396153" y="938775"/>
                          <a:pt x="4345711" y="997962"/>
                          <a:pt x="4226980" y="1003300"/>
                        </a:cubicBezTo>
                        <a:cubicBezTo>
                          <a:pt x="4061222" y="1064040"/>
                          <a:pt x="3773424" y="938061"/>
                          <a:pt x="3647014" y="1003300"/>
                        </a:cubicBezTo>
                        <a:cubicBezTo>
                          <a:pt x="3520604" y="1068539"/>
                          <a:pt x="3354873" y="1002654"/>
                          <a:pt x="3148244" y="1003300"/>
                        </a:cubicBezTo>
                        <a:cubicBezTo>
                          <a:pt x="2941615" y="1003946"/>
                          <a:pt x="2869231" y="986041"/>
                          <a:pt x="2649473" y="1003300"/>
                        </a:cubicBezTo>
                        <a:cubicBezTo>
                          <a:pt x="2429715" y="1020559"/>
                          <a:pt x="2261585" y="971002"/>
                          <a:pt x="2150703" y="1003300"/>
                        </a:cubicBezTo>
                        <a:cubicBezTo>
                          <a:pt x="2039821" y="1035598"/>
                          <a:pt x="1707703" y="938263"/>
                          <a:pt x="1530139" y="1003300"/>
                        </a:cubicBezTo>
                        <a:cubicBezTo>
                          <a:pt x="1352575" y="1068337"/>
                          <a:pt x="1212166" y="1001991"/>
                          <a:pt x="909576" y="1003300"/>
                        </a:cubicBezTo>
                        <a:cubicBezTo>
                          <a:pt x="606986" y="1004609"/>
                          <a:pt x="382218" y="994482"/>
                          <a:pt x="167220" y="1003300"/>
                        </a:cubicBezTo>
                        <a:cubicBezTo>
                          <a:pt x="96458" y="990426"/>
                          <a:pt x="24290" y="921522"/>
                          <a:pt x="0" y="836080"/>
                        </a:cubicBezTo>
                        <a:cubicBezTo>
                          <a:pt x="-33844" y="766256"/>
                          <a:pt x="28883" y="631258"/>
                          <a:pt x="0" y="494961"/>
                        </a:cubicBezTo>
                        <a:cubicBezTo>
                          <a:pt x="-28883" y="358664"/>
                          <a:pt x="328" y="299866"/>
                          <a:pt x="0" y="16722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latin typeface="Garamond" panose="02020404030301010803" pitchFamily="18" charset="0"/>
            </a:endParaRPr>
          </a:p>
        </p:txBody>
      </p:sp>
      <p:sp>
        <p:nvSpPr>
          <p:cNvPr id="14" name="Rectangle: Rounded Corners 36">
            <a:extLst>
              <a:ext uri="{FF2B5EF4-FFF2-40B4-BE49-F238E27FC236}">
                <a16:creationId xmlns:a16="http://schemas.microsoft.com/office/drawing/2014/main" id="{A4EB502D-9991-066C-194C-969F44BBB50E}"/>
              </a:ext>
            </a:extLst>
          </p:cNvPr>
          <p:cNvSpPr/>
          <p:nvPr/>
        </p:nvSpPr>
        <p:spPr>
          <a:xfrm>
            <a:off x="6489700" y="1847849"/>
            <a:ext cx="784226" cy="784226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latin typeface="Garamond" panose="02020404030301010803" pitchFamily="18" charset="0"/>
              </a:rPr>
              <a:t>04</a:t>
            </a:r>
          </a:p>
        </p:txBody>
      </p:sp>
      <p:sp>
        <p:nvSpPr>
          <p:cNvPr id="17" name="Rectangle: Rounded Corners 37">
            <a:extLst>
              <a:ext uri="{FF2B5EF4-FFF2-40B4-BE49-F238E27FC236}">
                <a16:creationId xmlns:a16="http://schemas.microsoft.com/office/drawing/2014/main" id="{A4A3B95F-760F-75E6-4384-2EDACDB3CDA2}"/>
              </a:ext>
            </a:extLst>
          </p:cNvPr>
          <p:cNvSpPr/>
          <p:nvPr/>
        </p:nvSpPr>
        <p:spPr>
          <a:xfrm>
            <a:off x="6489700" y="3036887"/>
            <a:ext cx="784226" cy="784226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latin typeface="Garamond" panose="02020404030301010803" pitchFamily="18" charset="0"/>
              </a:rPr>
              <a:t>05</a:t>
            </a:r>
          </a:p>
        </p:txBody>
      </p:sp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A375E079-C052-178D-A8FD-330F166A4135}"/>
              </a:ext>
            </a:extLst>
          </p:cNvPr>
          <p:cNvSpPr/>
          <p:nvPr/>
        </p:nvSpPr>
        <p:spPr>
          <a:xfrm>
            <a:off x="6489700" y="4225925"/>
            <a:ext cx="784226" cy="784226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latin typeface="Garamond" panose="02020404030301010803" pitchFamily="18" charset="0"/>
              </a:rPr>
              <a:t>06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784931-86B2-1F83-49C5-0688B1A13B99}"/>
              </a:ext>
            </a:extLst>
          </p:cNvPr>
          <p:cNvSpPr/>
          <p:nvPr/>
        </p:nvSpPr>
        <p:spPr>
          <a:xfrm>
            <a:off x="2416176" y="1700808"/>
            <a:ext cx="31718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>
                <a:latin typeface="Garamond" panose="02020404030301010803" pitchFamily="18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Üzleti stratégia kialakítása, növekedési lehetőségek felismerése</a:t>
            </a:r>
            <a:endParaRPr lang="hu-HU" sz="2000" dirty="0">
              <a:latin typeface="Garamond" panose="02020404030301010803" pitchFamily="18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EC123D1-C85D-9921-7AEB-E0FB05498E6C}"/>
              </a:ext>
            </a:extLst>
          </p:cNvPr>
          <p:cNvSpPr/>
          <p:nvPr/>
        </p:nvSpPr>
        <p:spPr>
          <a:xfrm>
            <a:off x="2416176" y="3105834"/>
            <a:ext cx="31718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>
                <a:latin typeface="Garamond" panose="02020404030301010803" pitchFamily="18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Működési hatékonyság növelése, pénzügyi irányítás </a:t>
            </a:r>
            <a:endParaRPr lang="hu-HU" sz="2000" dirty="0">
              <a:latin typeface="Garamond" panose="02020404030301010803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B8BF96A-4836-EE21-074C-60DED33E36D2}"/>
              </a:ext>
            </a:extLst>
          </p:cNvPr>
          <p:cNvSpPr/>
          <p:nvPr/>
        </p:nvSpPr>
        <p:spPr>
          <a:xfrm>
            <a:off x="2416176" y="4294872"/>
            <a:ext cx="31718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>
                <a:latin typeface="Garamond" panose="02020404030301010803" pitchFamily="18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Új piacokra való belépés, portfólió szélesítése</a:t>
            </a:r>
            <a:endParaRPr lang="hu-HU" sz="2000" dirty="0">
              <a:latin typeface="Garamond" panose="02020404030301010803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D732616-701A-0B83-149A-7D8B04B0A9A6}"/>
              </a:ext>
            </a:extLst>
          </p:cNvPr>
          <p:cNvSpPr/>
          <p:nvPr/>
        </p:nvSpPr>
        <p:spPr>
          <a:xfrm>
            <a:off x="7381876" y="1857018"/>
            <a:ext cx="31718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>
                <a:latin typeface="Garamond" panose="02020404030301010803" pitchFamily="18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Fúziók és felvásárlások koordinációja</a:t>
            </a:r>
            <a:endParaRPr lang="hu-HU" sz="2000" dirty="0">
              <a:latin typeface="Garamond" panose="02020404030301010803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F87416B-FD34-88E8-FA13-F049051EB099}"/>
              </a:ext>
            </a:extLst>
          </p:cNvPr>
          <p:cNvSpPr/>
          <p:nvPr/>
        </p:nvSpPr>
        <p:spPr>
          <a:xfrm>
            <a:off x="7381876" y="3212976"/>
            <a:ext cx="3171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>
                <a:latin typeface="Garamond" panose="02020404030301010803" pitchFamily="18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Portfóliódiverzifikáció</a:t>
            </a:r>
            <a:endParaRPr lang="hu-HU" sz="2000" dirty="0">
              <a:latin typeface="Garamond" panose="02020404030301010803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117AC69-5870-28DE-1198-2A62712846E2}"/>
              </a:ext>
            </a:extLst>
          </p:cNvPr>
          <p:cNvSpPr/>
          <p:nvPr/>
        </p:nvSpPr>
        <p:spPr>
          <a:xfrm>
            <a:off x="7381876" y="4294872"/>
            <a:ext cx="31718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dirty="0">
                <a:latin typeface="Garamond" panose="02020404030301010803" pitchFamily="18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A befektetéseknél a menedzsment támogatása</a:t>
            </a:r>
            <a:endParaRPr lang="hu-HU" sz="2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10904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AD80529-C7A0-FBD6-D248-831A804FB4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143" y="350705"/>
            <a:ext cx="2673241" cy="787720"/>
          </a:xfrm>
          <a:prstGeom prst="rect">
            <a:avLst/>
          </a:prstGeom>
        </p:spPr>
      </p:pic>
      <p:sp>
        <p:nvSpPr>
          <p:cNvPr id="10" name="Title 17">
            <a:extLst>
              <a:ext uri="{FF2B5EF4-FFF2-40B4-BE49-F238E27FC236}">
                <a16:creationId xmlns:a16="http://schemas.microsoft.com/office/drawing/2014/main" id="{CE427C40-A803-D98F-2383-62E5E210E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</p:spPr>
        <p:txBody>
          <a:bodyPr/>
          <a:lstStyle/>
          <a:p>
            <a:pPr algn="l"/>
            <a:r>
              <a:rPr kumimoji="0" lang="hu-HU" sz="3600" b="1" i="0" u="none" strike="noStrike" kern="1200" cap="small" spc="0" normalizeH="0" dirty="0">
                <a:ln>
                  <a:noFill/>
                </a:ln>
                <a:solidFill>
                  <a:srgbClr val="B4995E"/>
                </a:solidFill>
                <a:effectLst/>
                <a:uLnTx/>
                <a:uFillTx/>
                <a:latin typeface="Garamond" panose="02020404030301010803" pitchFamily="18" charset="0"/>
              </a:rPr>
              <a:t>Befektetés folyamata</a:t>
            </a:r>
            <a:endParaRPr lang="hu-HU" b="1" cap="small" dirty="0">
              <a:solidFill>
                <a:srgbClr val="B4995E"/>
              </a:solidFill>
              <a:latin typeface="Garamond" panose="02020404030301010803" pitchFamily="18" charset="0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BBCEFF4A-E637-B774-592B-37257C96B4DD}"/>
              </a:ext>
            </a:extLst>
          </p:cNvPr>
          <p:cNvSpPr/>
          <p:nvPr/>
        </p:nvSpPr>
        <p:spPr>
          <a:xfrm>
            <a:off x="1066799" y="2889000"/>
            <a:ext cx="10080000" cy="10800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3200">
              <a:latin typeface="Garamond" panose="02020404030301010803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DD528673-6CE5-6E53-3D06-71C9CD3B47DE}"/>
              </a:ext>
            </a:extLst>
          </p:cNvPr>
          <p:cNvSpPr/>
          <p:nvPr/>
        </p:nvSpPr>
        <p:spPr>
          <a:xfrm>
            <a:off x="1066799" y="2889000"/>
            <a:ext cx="5580000" cy="1080000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3200">
              <a:latin typeface="Garamond" panose="02020404030301010803" pitchFamily="18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405AAF3-9675-02E7-A924-6E07286B15AF}"/>
              </a:ext>
            </a:extLst>
          </p:cNvPr>
          <p:cNvSpPr/>
          <p:nvPr/>
        </p:nvSpPr>
        <p:spPr>
          <a:xfrm>
            <a:off x="1066799" y="2889000"/>
            <a:ext cx="1080000" cy="10800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381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3200">
              <a:latin typeface="Garamond" panose="02020404030301010803" pitchFamily="18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43DF4ED-44E8-8FB8-5078-240C33F3C859}"/>
              </a:ext>
            </a:extLst>
          </p:cNvPr>
          <p:cNvSpPr/>
          <p:nvPr/>
        </p:nvSpPr>
        <p:spPr>
          <a:xfrm>
            <a:off x="3316799" y="2889000"/>
            <a:ext cx="1080000" cy="10800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381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3200">
              <a:latin typeface="Garamond" panose="02020404030301010803" pitchFamily="18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B0F3503-CB2D-61DB-61F7-8A4AB06184B7}"/>
              </a:ext>
            </a:extLst>
          </p:cNvPr>
          <p:cNvSpPr/>
          <p:nvPr/>
        </p:nvSpPr>
        <p:spPr>
          <a:xfrm>
            <a:off x="5566799" y="2889000"/>
            <a:ext cx="1080000" cy="1080000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>
            <a:outerShdw blurRad="381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3200">
              <a:latin typeface="Garamond" panose="02020404030301010803" pitchFamily="18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ABBBB17-7D65-E789-7F8C-DA474936184B}"/>
              </a:ext>
            </a:extLst>
          </p:cNvPr>
          <p:cNvSpPr/>
          <p:nvPr/>
        </p:nvSpPr>
        <p:spPr>
          <a:xfrm>
            <a:off x="7816799" y="2889000"/>
            <a:ext cx="1080000" cy="1080000"/>
          </a:xfrm>
          <a:prstGeom prst="ellipse">
            <a:avLst/>
          </a:prstGeom>
          <a:solidFill>
            <a:schemeClr val="accent4"/>
          </a:solidFill>
          <a:ln>
            <a:noFill/>
          </a:ln>
          <a:effectLst>
            <a:outerShdw blurRad="381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3200">
              <a:latin typeface="Garamond" panose="02020404030301010803" pitchFamily="18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0960131-81CB-98B6-4687-A1F0FD3145EB}"/>
              </a:ext>
            </a:extLst>
          </p:cNvPr>
          <p:cNvSpPr/>
          <p:nvPr/>
        </p:nvSpPr>
        <p:spPr>
          <a:xfrm>
            <a:off x="10066799" y="2889000"/>
            <a:ext cx="1080000" cy="10800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3810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sz="3200">
              <a:latin typeface="Garamond" panose="02020404030301010803" pitchFamily="18" charset="0"/>
            </a:endParaRPr>
          </a:p>
        </p:txBody>
      </p:sp>
      <p:sp>
        <p:nvSpPr>
          <p:cNvPr id="18" name="Rectangle: Rounded Corners 20">
            <a:extLst>
              <a:ext uri="{FF2B5EF4-FFF2-40B4-BE49-F238E27FC236}">
                <a16:creationId xmlns:a16="http://schemas.microsoft.com/office/drawing/2014/main" id="{ED00E8CB-E78A-0D83-B984-52205C4A09A6}"/>
              </a:ext>
            </a:extLst>
          </p:cNvPr>
          <p:cNvSpPr/>
          <p:nvPr/>
        </p:nvSpPr>
        <p:spPr>
          <a:xfrm>
            <a:off x="526799" y="4163244"/>
            <a:ext cx="2160000" cy="1008000"/>
          </a:xfrm>
          <a:prstGeom prst="roundRect">
            <a:avLst>
              <a:gd name="adj" fmla="val 4189"/>
            </a:avLst>
          </a:prstGeom>
          <a:solidFill>
            <a:schemeClr val="accent1">
              <a:alpha val="1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600" b="1" i="0" u="none" strike="noStrike" kern="1200" cap="none" spc="0" normalizeH="0" baseline="0" noProof="0" dirty="0">
                <a:ln>
                  <a:noFill/>
                </a:ln>
                <a:solidFill>
                  <a:srgbClr val="2B2B2B"/>
                </a:solidFill>
                <a:effectLst/>
                <a:uLnTx/>
                <a:uFillTx/>
                <a:latin typeface="Garamond" panose="02020404030301010803" pitchFamily="18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ALAP LÉTREHOZÁS</a:t>
            </a:r>
            <a:endParaRPr kumimoji="0" lang="en-MY" sz="1600" b="1" i="0" u="none" strike="noStrike" kern="1200" cap="none" spc="0" normalizeH="0" baseline="0" noProof="0" dirty="0">
              <a:ln>
                <a:noFill/>
              </a:ln>
              <a:solidFill>
                <a:srgbClr val="2B2B2B"/>
              </a:solidFill>
              <a:effectLst/>
              <a:uLnTx/>
              <a:uFillTx/>
              <a:latin typeface="Garamond" panose="02020404030301010803" pitchFamily="18" charset="0"/>
            </a:endParaRPr>
          </a:p>
        </p:txBody>
      </p:sp>
      <p:sp>
        <p:nvSpPr>
          <p:cNvPr id="19" name="Rectangle: Rounded Corners 21">
            <a:extLst>
              <a:ext uri="{FF2B5EF4-FFF2-40B4-BE49-F238E27FC236}">
                <a16:creationId xmlns:a16="http://schemas.microsoft.com/office/drawing/2014/main" id="{F19B20B5-650C-E988-85E9-EB486988C9F3}"/>
              </a:ext>
            </a:extLst>
          </p:cNvPr>
          <p:cNvSpPr/>
          <p:nvPr/>
        </p:nvSpPr>
        <p:spPr>
          <a:xfrm>
            <a:off x="2776799" y="1700213"/>
            <a:ext cx="2160000" cy="1008000"/>
          </a:xfrm>
          <a:prstGeom prst="roundRect">
            <a:avLst>
              <a:gd name="adj" fmla="val 4189"/>
            </a:avLst>
          </a:prstGeom>
          <a:solidFill>
            <a:schemeClr val="accent2">
              <a:alpha val="1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aramond" panose="02020404030301010803" pitchFamily="18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TŐKEBEVONÁS</a:t>
            </a:r>
            <a:endParaRPr kumimoji="0" lang="en-MY" sz="1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aramond" panose="02020404030301010803" pitchFamily="18" charset="0"/>
            </a:endParaRPr>
          </a:p>
        </p:txBody>
      </p:sp>
      <p:sp>
        <p:nvSpPr>
          <p:cNvPr id="20" name="Rectangle: Rounded Corners 22">
            <a:extLst>
              <a:ext uri="{FF2B5EF4-FFF2-40B4-BE49-F238E27FC236}">
                <a16:creationId xmlns:a16="http://schemas.microsoft.com/office/drawing/2014/main" id="{0FFB8334-CA05-AE2B-2E1D-F4795B725D44}"/>
              </a:ext>
            </a:extLst>
          </p:cNvPr>
          <p:cNvSpPr/>
          <p:nvPr/>
        </p:nvSpPr>
        <p:spPr>
          <a:xfrm>
            <a:off x="5026799" y="4163244"/>
            <a:ext cx="2160000" cy="1008000"/>
          </a:xfrm>
          <a:prstGeom prst="roundRect">
            <a:avLst>
              <a:gd name="adj" fmla="val 4189"/>
            </a:avLst>
          </a:prstGeom>
          <a:solidFill>
            <a:schemeClr val="accent3">
              <a:alpha val="1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600" b="1" dirty="0">
                <a:solidFill>
                  <a:srgbClr val="2B2B2B"/>
                </a:solidFill>
                <a:latin typeface="Garamond" panose="02020404030301010803" pitchFamily="18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BEFEKTETÉSI </a:t>
            </a:r>
            <a:r>
              <a:rPr kumimoji="0" lang="en-MY" sz="1600" b="1" i="0" u="none" strike="noStrike" kern="1200" cap="none" spc="0" normalizeH="0" baseline="0" noProof="0" dirty="0">
                <a:ln>
                  <a:noFill/>
                </a:ln>
                <a:solidFill>
                  <a:srgbClr val="2B2B2B"/>
                </a:solidFill>
                <a:effectLst/>
                <a:uLnTx/>
                <a:uFillTx/>
                <a:latin typeface="Garamond" panose="02020404030301010803" pitchFamily="18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STRATÉGIA KIALAKÍTÁSA</a:t>
            </a:r>
            <a:endParaRPr kumimoji="0" lang="en-MY" sz="1600" b="1" i="0" u="none" strike="noStrike" kern="1200" cap="none" spc="0" normalizeH="0" baseline="0" noProof="0" dirty="0">
              <a:ln>
                <a:noFill/>
              </a:ln>
              <a:solidFill>
                <a:srgbClr val="2B2B2B"/>
              </a:solidFill>
              <a:effectLst/>
              <a:uLnTx/>
              <a:uFillTx/>
              <a:latin typeface="Garamond" panose="02020404030301010803" pitchFamily="18" charset="0"/>
            </a:endParaRPr>
          </a:p>
        </p:txBody>
      </p:sp>
      <p:sp>
        <p:nvSpPr>
          <p:cNvPr id="21" name="Rectangle: Rounded Corners 23">
            <a:extLst>
              <a:ext uri="{FF2B5EF4-FFF2-40B4-BE49-F238E27FC236}">
                <a16:creationId xmlns:a16="http://schemas.microsoft.com/office/drawing/2014/main" id="{6E388550-4251-B508-FF4C-4C2CE6DA3CBE}"/>
              </a:ext>
            </a:extLst>
          </p:cNvPr>
          <p:cNvSpPr/>
          <p:nvPr/>
        </p:nvSpPr>
        <p:spPr>
          <a:xfrm>
            <a:off x="7276799" y="1700213"/>
            <a:ext cx="2160000" cy="1008000"/>
          </a:xfrm>
          <a:prstGeom prst="roundRect">
            <a:avLst>
              <a:gd name="adj" fmla="val 4189"/>
            </a:avLst>
          </a:prstGeom>
          <a:solidFill>
            <a:schemeClr val="accent4">
              <a:alpha val="1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600" b="1" i="0" u="none" strike="noStrike" kern="1200" cap="none" spc="0" normalizeH="0" baseline="0" noProof="0" dirty="0">
                <a:ln>
                  <a:noFill/>
                </a:ln>
                <a:solidFill>
                  <a:srgbClr val="2B2B2B"/>
                </a:solidFill>
                <a:effectLst/>
                <a:uLnTx/>
                <a:uFillTx/>
                <a:latin typeface="Garamond" panose="02020404030301010803" pitchFamily="18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DUE DILIGENCE, PORTFÓLIÓ-KEZELÉS</a:t>
            </a:r>
            <a:endParaRPr kumimoji="0" lang="en-MY" sz="1600" b="1" i="0" u="none" strike="noStrike" kern="1200" cap="none" spc="0" normalizeH="0" baseline="0" noProof="0" dirty="0">
              <a:ln>
                <a:noFill/>
              </a:ln>
              <a:solidFill>
                <a:srgbClr val="2B2B2B"/>
              </a:solidFill>
              <a:effectLst/>
              <a:uLnTx/>
              <a:uFillTx/>
              <a:latin typeface="Garamond" panose="02020404030301010803" pitchFamily="18" charset="0"/>
            </a:endParaRPr>
          </a:p>
        </p:txBody>
      </p:sp>
      <p:sp>
        <p:nvSpPr>
          <p:cNvPr id="22" name="Rectangle: Rounded Corners 27">
            <a:extLst>
              <a:ext uri="{FF2B5EF4-FFF2-40B4-BE49-F238E27FC236}">
                <a16:creationId xmlns:a16="http://schemas.microsoft.com/office/drawing/2014/main" id="{CC6AF5DA-59A1-F817-4172-1E2D17C3A1DF}"/>
              </a:ext>
            </a:extLst>
          </p:cNvPr>
          <p:cNvSpPr/>
          <p:nvPr/>
        </p:nvSpPr>
        <p:spPr>
          <a:xfrm>
            <a:off x="9526799" y="4163244"/>
            <a:ext cx="2160000" cy="1008000"/>
          </a:xfrm>
          <a:prstGeom prst="roundRect">
            <a:avLst>
              <a:gd name="adj" fmla="val 4189"/>
            </a:avLst>
          </a:prstGeom>
          <a:solidFill>
            <a:schemeClr val="accent5">
              <a:alpha val="1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rIns="180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MY" sz="1600" b="1" i="0" u="none" strike="noStrike" kern="1200" cap="none" spc="0" normalizeH="0" baseline="0" noProof="0" dirty="0">
                <a:ln>
                  <a:noFill/>
                </a:ln>
                <a:solidFill>
                  <a:srgbClr val="2B2B2B"/>
                </a:solidFill>
                <a:effectLst/>
                <a:uLnTx/>
                <a:uFillTx/>
                <a:latin typeface="Garamond" panose="02020404030301010803" pitchFamily="18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ÉRTÉKNÖVELÉS ÉS KIVONÁS</a:t>
            </a:r>
            <a:endParaRPr kumimoji="0" lang="en-MY" sz="1600" b="1" i="0" u="none" strike="noStrike" kern="1200" cap="none" spc="0" normalizeH="0" baseline="0" noProof="0" dirty="0">
              <a:ln>
                <a:noFill/>
              </a:ln>
              <a:solidFill>
                <a:srgbClr val="2B2B2B"/>
              </a:solidFill>
              <a:effectLst/>
              <a:uLnTx/>
              <a:uFillTx/>
              <a:latin typeface="Garamond" panose="02020404030301010803" pitchFamily="18" charset="0"/>
            </a:endParaRPr>
          </a:p>
        </p:txBody>
      </p:sp>
      <p:pic>
        <p:nvPicPr>
          <p:cNvPr id="23" name="Graphic 22">
            <a:extLst>
              <a:ext uri="{FF2B5EF4-FFF2-40B4-BE49-F238E27FC236}">
                <a16:creationId xmlns:a16="http://schemas.microsoft.com/office/drawing/2014/main" id="{33445D0E-FB14-B21C-302F-C041BE47E2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78199" y="3200400"/>
            <a:ext cx="457200" cy="457200"/>
          </a:xfrm>
          <a:prstGeom prst="rect">
            <a:avLst/>
          </a:prstGeom>
        </p:spPr>
      </p:pic>
      <p:pic>
        <p:nvPicPr>
          <p:cNvPr id="24" name="Graphic 23">
            <a:extLst>
              <a:ext uri="{FF2B5EF4-FFF2-40B4-BE49-F238E27FC236}">
                <a16:creationId xmlns:a16="http://schemas.microsoft.com/office/drawing/2014/main" id="{2E58E05C-971B-C5F2-E656-B41630672CA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378199" y="3200400"/>
            <a:ext cx="457200" cy="457200"/>
          </a:xfrm>
          <a:prstGeom prst="rect">
            <a:avLst/>
          </a:prstGeom>
        </p:spPr>
      </p:pic>
      <p:pic>
        <p:nvPicPr>
          <p:cNvPr id="25" name="Graphic 24">
            <a:extLst>
              <a:ext uri="{FF2B5EF4-FFF2-40B4-BE49-F238E27FC236}">
                <a16:creationId xmlns:a16="http://schemas.microsoft.com/office/drawing/2014/main" id="{A7BD2A72-51C2-9950-1658-AB1B3ED9F56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78199" y="3200400"/>
            <a:ext cx="457200" cy="457200"/>
          </a:xfrm>
          <a:prstGeom prst="rect">
            <a:avLst/>
          </a:prstGeom>
        </p:spPr>
      </p:pic>
      <p:pic>
        <p:nvPicPr>
          <p:cNvPr id="26" name="Graphic 25">
            <a:extLst>
              <a:ext uri="{FF2B5EF4-FFF2-40B4-BE49-F238E27FC236}">
                <a16:creationId xmlns:a16="http://schemas.microsoft.com/office/drawing/2014/main" id="{883C8462-2AF3-32DA-B200-E75993F38C9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628199" y="3200400"/>
            <a:ext cx="457200" cy="457200"/>
          </a:xfrm>
          <a:prstGeom prst="rect">
            <a:avLst/>
          </a:prstGeom>
        </p:spPr>
      </p:pic>
      <p:pic>
        <p:nvPicPr>
          <p:cNvPr id="27" name="Graphic 26">
            <a:extLst>
              <a:ext uri="{FF2B5EF4-FFF2-40B4-BE49-F238E27FC236}">
                <a16:creationId xmlns:a16="http://schemas.microsoft.com/office/drawing/2014/main" id="{BA0F8C22-FE5C-269D-4650-20CF22550E8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128199" y="3200400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467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Freeform: Shape 29">
            <a:extLst>
              <a:ext uri="{FF2B5EF4-FFF2-40B4-BE49-F238E27FC236}">
                <a16:creationId xmlns:a16="http://schemas.microsoft.com/office/drawing/2014/main" id="{2C3480A7-32CF-7D62-451C-078FDF61A1F8}"/>
              </a:ext>
            </a:extLst>
          </p:cNvPr>
          <p:cNvSpPr/>
          <p:nvPr/>
        </p:nvSpPr>
        <p:spPr>
          <a:xfrm rot="7200000">
            <a:off x="1721924" y="3842306"/>
            <a:ext cx="2286826" cy="2957102"/>
          </a:xfrm>
          <a:custGeom>
            <a:avLst/>
            <a:gdLst>
              <a:gd name="connsiteX0" fmla="*/ 721900 w 2887589"/>
              <a:gd name="connsiteY0" fmla="*/ 0 h 3733949"/>
              <a:gd name="connsiteX1" fmla="*/ 2887589 w 2887589"/>
              <a:gd name="connsiteY1" fmla="*/ 3733949 h 3733949"/>
              <a:gd name="connsiteX2" fmla="*/ 1443793 w 2887589"/>
              <a:gd name="connsiteY2" fmla="*/ 3733949 h 3733949"/>
              <a:gd name="connsiteX3" fmla="*/ 720900 w 2887589"/>
              <a:gd name="connsiteY3" fmla="*/ 2487580 h 3733949"/>
              <a:gd name="connsiteX4" fmla="*/ 720898 w 2887589"/>
              <a:gd name="connsiteY4" fmla="*/ 2487580 h 3733949"/>
              <a:gd name="connsiteX5" fmla="*/ 0 w 2887589"/>
              <a:gd name="connsiteY5" fmla="*/ 1244654 h 3733949"/>
              <a:gd name="connsiteX6" fmla="*/ 721399 w 2887589"/>
              <a:gd name="connsiteY6" fmla="*/ 863 h 3733949"/>
              <a:gd name="connsiteX7" fmla="*/ 2163695 w 2887589"/>
              <a:gd name="connsiteY7" fmla="*/ 2487579 h 3733949"/>
              <a:gd name="connsiteX8" fmla="*/ 2163696 w 2887589"/>
              <a:gd name="connsiteY8" fmla="*/ 2487579 h 3733949"/>
              <a:gd name="connsiteX9" fmla="*/ 721400 w 2887589"/>
              <a:gd name="connsiteY9" fmla="*/ 862 h 373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87589" h="3733949">
                <a:moveTo>
                  <a:pt x="721900" y="0"/>
                </a:moveTo>
                <a:lnTo>
                  <a:pt x="2887589" y="3733949"/>
                </a:lnTo>
                <a:lnTo>
                  <a:pt x="1443793" y="3733949"/>
                </a:lnTo>
                <a:lnTo>
                  <a:pt x="720900" y="2487580"/>
                </a:lnTo>
                <a:lnTo>
                  <a:pt x="720898" y="2487580"/>
                </a:lnTo>
                <a:lnTo>
                  <a:pt x="0" y="1244654"/>
                </a:lnTo>
                <a:lnTo>
                  <a:pt x="721399" y="863"/>
                </a:lnTo>
                <a:lnTo>
                  <a:pt x="2163695" y="2487579"/>
                </a:lnTo>
                <a:lnTo>
                  <a:pt x="2163696" y="2487579"/>
                </a:lnTo>
                <a:lnTo>
                  <a:pt x="721400" y="862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75000"/>
                </a:schemeClr>
              </a:gs>
              <a:gs pos="100000">
                <a:schemeClr val="accent3"/>
              </a:gs>
            </a:gsLst>
            <a:lin ang="10800000" scaled="0"/>
          </a:gradFill>
          <a:ln w="635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1" name="Title 17">
            <a:extLst>
              <a:ext uri="{FF2B5EF4-FFF2-40B4-BE49-F238E27FC236}">
                <a16:creationId xmlns:a16="http://schemas.microsoft.com/office/drawing/2014/main" id="{BD0E4DD1-B7B2-4320-A6C3-94B9901E7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b="1" cap="small" dirty="0" err="1">
                <a:solidFill>
                  <a:srgbClr val="B4995E"/>
                </a:solidFill>
                <a:latin typeface="Garamond" panose="02020404030301010803" pitchFamily="18" charset="0"/>
              </a:rPr>
              <a:t>Finanszírozási</a:t>
            </a:r>
            <a:r>
              <a:rPr lang="en-IN" b="1" cap="small" dirty="0">
                <a:solidFill>
                  <a:srgbClr val="B4995E"/>
                </a:solidFill>
                <a:latin typeface="Garamond" panose="02020404030301010803" pitchFamily="18" charset="0"/>
              </a:rPr>
              <a:t> </a:t>
            </a:r>
            <a:r>
              <a:rPr lang="en-IN" b="1" cap="small" dirty="0" err="1">
                <a:solidFill>
                  <a:srgbClr val="B4995E"/>
                </a:solidFill>
                <a:latin typeface="Garamond" panose="02020404030301010803" pitchFamily="18" charset="0"/>
              </a:rPr>
              <a:t>források</a:t>
            </a:r>
            <a:endParaRPr lang="en-IN" b="1" cap="small" dirty="0">
              <a:solidFill>
                <a:srgbClr val="B4995E"/>
              </a:solidFill>
              <a:latin typeface="Garamond" panose="02020404030301010803" pitchFamily="18" charset="0"/>
            </a:endParaRPr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z="1400" smtClean="0">
                <a:latin typeface="Garamond" panose="02020404030301010803" pitchFamily="18" charset="0"/>
                <a:cs typeface="Times New Roman" panose="02020603050405020304" pitchFamily="18" charset="0"/>
              </a:rPr>
              <a:pPr/>
              <a:t>8</a:t>
            </a:fld>
            <a:endParaRPr lang="en-US" sz="14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8" t="24973" r="13225" b="25080"/>
          <a:stretch/>
        </p:blipFill>
        <p:spPr>
          <a:xfrm>
            <a:off x="45740" y="6093296"/>
            <a:ext cx="2520280" cy="72008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49" y="6386280"/>
            <a:ext cx="8642223" cy="1532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06952A-9866-82B1-4E6A-F04DFD98733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143" y="350705"/>
            <a:ext cx="2673241" cy="787720"/>
          </a:xfrm>
          <a:prstGeom prst="rect">
            <a:avLst/>
          </a:prstGeom>
        </p:spPr>
      </p:pic>
      <p:sp>
        <p:nvSpPr>
          <p:cNvPr id="29" name="Freeform: Shape 26">
            <a:extLst>
              <a:ext uri="{FF2B5EF4-FFF2-40B4-BE49-F238E27FC236}">
                <a16:creationId xmlns:a16="http://schemas.microsoft.com/office/drawing/2014/main" id="{12FC726A-4CB0-D0DD-6DB4-22109204F746}"/>
              </a:ext>
            </a:extLst>
          </p:cNvPr>
          <p:cNvSpPr/>
          <p:nvPr/>
        </p:nvSpPr>
        <p:spPr>
          <a:xfrm>
            <a:off x="2710847" y="3591357"/>
            <a:ext cx="1141830" cy="984335"/>
          </a:xfrm>
          <a:custGeom>
            <a:avLst/>
            <a:gdLst>
              <a:gd name="connsiteX0" fmla="*/ 529618 w 1059236"/>
              <a:gd name="connsiteY0" fmla="*/ 0 h 913134"/>
              <a:gd name="connsiteX1" fmla="*/ 1059236 w 1059236"/>
              <a:gd name="connsiteY1" fmla="*/ 913134 h 913134"/>
              <a:gd name="connsiteX2" fmla="*/ 0 w 1059236"/>
              <a:gd name="connsiteY2" fmla="*/ 913134 h 913134"/>
              <a:gd name="connsiteX3" fmla="*/ 529618 w 1059236"/>
              <a:gd name="connsiteY3" fmla="*/ 0 h 913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9236" h="913134">
                <a:moveTo>
                  <a:pt x="529618" y="0"/>
                </a:moveTo>
                <a:lnTo>
                  <a:pt x="1059236" y="913134"/>
                </a:lnTo>
                <a:lnTo>
                  <a:pt x="0" y="913134"/>
                </a:lnTo>
                <a:lnTo>
                  <a:pt x="529618" y="0"/>
                </a:lnTo>
                <a:close/>
              </a:path>
            </a:pathLst>
          </a:custGeom>
          <a:solidFill>
            <a:schemeClr val="tx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Freeform: Shape 27">
            <a:extLst>
              <a:ext uri="{FF2B5EF4-FFF2-40B4-BE49-F238E27FC236}">
                <a16:creationId xmlns:a16="http://schemas.microsoft.com/office/drawing/2014/main" id="{FB679D3B-93B0-03EE-904D-574744286178}"/>
              </a:ext>
            </a:extLst>
          </p:cNvPr>
          <p:cNvSpPr/>
          <p:nvPr/>
        </p:nvSpPr>
        <p:spPr>
          <a:xfrm rot="14400000">
            <a:off x="1429986" y="1887076"/>
            <a:ext cx="2286826" cy="2957102"/>
          </a:xfrm>
          <a:custGeom>
            <a:avLst/>
            <a:gdLst>
              <a:gd name="connsiteX0" fmla="*/ 721900 w 2887589"/>
              <a:gd name="connsiteY0" fmla="*/ 0 h 3733949"/>
              <a:gd name="connsiteX1" fmla="*/ 2887589 w 2887589"/>
              <a:gd name="connsiteY1" fmla="*/ 3733949 h 3733949"/>
              <a:gd name="connsiteX2" fmla="*/ 1443793 w 2887589"/>
              <a:gd name="connsiteY2" fmla="*/ 3733949 h 3733949"/>
              <a:gd name="connsiteX3" fmla="*/ 720900 w 2887589"/>
              <a:gd name="connsiteY3" fmla="*/ 2487580 h 3733949"/>
              <a:gd name="connsiteX4" fmla="*/ 720898 w 2887589"/>
              <a:gd name="connsiteY4" fmla="*/ 2487580 h 3733949"/>
              <a:gd name="connsiteX5" fmla="*/ 0 w 2887589"/>
              <a:gd name="connsiteY5" fmla="*/ 1244654 h 3733949"/>
              <a:gd name="connsiteX6" fmla="*/ 721399 w 2887589"/>
              <a:gd name="connsiteY6" fmla="*/ 863 h 3733949"/>
              <a:gd name="connsiteX7" fmla="*/ 2163695 w 2887589"/>
              <a:gd name="connsiteY7" fmla="*/ 2487579 h 3733949"/>
              <a:gd name="connsiteX8" fmla="*/ 2163696 w 2887589"/>
              <a:gd name="connsiteY8" fmla="*/ 2487579 h 3733949"/>
              <a:gd name="connsiteX9" fmla="*/ 721400 w 2887589"/>
              <a:gd name="connsiteY9" fmla="*/ 862 h 373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87589" h="3733949">
                <a:moveTo>
                  <a:pt x="721900" y="0"/>
                </a:moveTo>
                <a:lnTo>
                  <a:pt x="2887589" y="3733949"/>
                </a:lnTo>
                <a:lnTo>
                  <a:pt x="1443793" y="3733949"/>
                </a:lnTo>
                <a:lnTo>
                  <a:pt x="720900" y="2487580"/>
                </a:lnTo>
                <a:lnTo>
                  <a:pt x="720898" y="2487580"/>
                </a:lnTo>
                <a:lnTo>
                  <a:pt x="0" y="1244654"/>
                </a:lnTo>
                <a:lnTo>
                  <a:pt x="721399" y="863"/>
                </a:lnTo>
                <a:lnTo>
                  <a:pt x="2163695" y="2487579"/>
                </a:lnTo>
                <a:lnTo>
                  <a:pt x="2163696" y="2487579"/>
                </a:lnTo>
                <a:lnTo>
                  <a:pt x="721400" y="862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10800000" scaled="0"/>
          </a:gradFill>
          <a:ln w="635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Freeform: Shape 28">
            <a:extLst>
              <a:ext uri="{FF2B5EF4-FFF2-40B4-BE49-F238E27FC236}">
                <a16:creationId xmlns:a16="http://schemas.microsoft.com/office/drawing/2014/main" id="{90E46F72-EBFC-708C-2204-45B87358D5B6}"/>
              </a:ext>
            </a:extLst>
          </p:cNvPr>
          <p:cNvSpPr/>
          <p:nvPr/>
        </p:nvSpPr>
        <p:spPr>
          <a:xfrm>
            <a:off x="3290929" y="2614141"/>
            <a:ext cx="2286827" cy="2957101"/>
          </a:xfrm>
          <a:custGeom>
            <a:avLst/>
            <a:gdLst>
              <a:gd name="connsiteX0" fmla="*/ 721900 w 2887589"/>
              <a:gd name="connsiteY0" fmla="*/ 0 h 3733949"/>
              <a:gd name="connsiteX1" fmla="*/ 2887589 w 2887589"/>
              <a:gd name="connsiteY1" fmla="*/ 3733949 h 3733949"/>
              <a:gd name="connsiteX2" fmla="*/ 1443793 w 2887589"/>
              <a:gd name="connsiteY2" fmla="*/ 3733949 h 3733949"/>
              <a:gd name="connsiteX3" fmla="*/ 720900 w 2887589"/>
              <a:gd name="connsiteY3" fmla="*/ 2487580 h 3733949"/>
              <a:gd name="connsiteX4" fmla="*/ 720898 w 2887589"/>
              <a:gd name="connsiteY4" fmla="*/ 2487580 h 3733949"/>
              <a:gd name="connsiteX5" fmla="*/ 0 w 2887589"/>
              <a:gd name="connsiteY5" fmla="*/ 1244654 h 3733949"/>
              <a:gd name="connsiteX6" fmla="*/ 721399 w 2887589"/>
              <a:gd name="connsiteY6" fmla="*/ 863 h 3733949"/>
              <a:gd name="connsiteX7" fmla="*/ 2163695 w 2887589"/>
              <a:gd name="connsiteY7" fmla="*/ 2487579 h 3733949"/>
              <a:gd name="connsiteX8" fmla="*/ 2163696 w 2887589"/>
              <a:gd name="connsiteY8" fmla="*/ 2487579 h 3733949"/>
              <a:gd name="connsiteX9" fmla="*/ 721400 w 2887589"/>
              <a:gd name="connsiteY9" fmla="*/ 862 h 3733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87589" h="3733949">
                <a:moveTo>
                  <a:pt x="721900" y="0"/>
                </a:moveTo>
                <a:lnTo>
                  <a:pt x="2887589" y="3733949"/>
                </a:lnTo>
                <a:lnTo>
                  <a:pt x="1443793" y="3733949"/>
                </a:lnTo>
                <a:lnTo>
                  <a:pt x="720900" y="2487580"/>
                </a:lnTo>
                <a:lnTo>
                  <a:pt x="720898" y="2487580"/>
                </a:lnTo>
                <a:lnTo>
                  <a:pt x="0" y="1244654"/>
                </a:lnTo>
                <a:lnTo>
                  <a:pt x="721399" y="863"/>
                </a:lnTo>
                <a:lnTo>
                  <a:pt x="2163695" y="2487579"/>
                </a:lnTo>
                <a:lnTo>
                  <a:pt x="2163696" y="2487579"/>
                </a:lnTo>
                <a:lnTo>
                  <a:pt x="721400" y="862"/>
                </a:lnTo>
                <a:close/>
              </a:path>
            </a:pathLst>
          </a:custGeom>
          <a:gradFill>
            <a:gsLst>
              <a:gs pos="0">
                <a:schemeClr val="accent5">
                  <a:lumMod val="75000"/>
                </a:schemeClr>
              </a:gs>
              <a:gs pos="100000">
                <a:schemeClr val="accent5"/>
              </a:gs>
            </a:gsLst>
            <a:lin ang="10800000" scaled="0"/>
          </a:gradFill>
          <a:ln w="635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CB02616-7351-F856-E73E-B2DF907AECC0}"/>
              </a:ext>
            </a:extLst>
          </p:cNvPr>
          <p:cNvSpPr/>
          <p:nvPr/>
        </p:nvSpPr>
        <p:spPr>
          <a:xfrm>
            <a:off x="2905473" y="1274047"/>
            <a:ext cx="724159" cy="724159"/>
          </a:xfrm>
          <a:prstGeom prst="ellipse">
            <a:avLst/>
          </a:prstGeom>
          <a:solidFill>
            <a:schemeClr val="accent1"/>
          </a:solidFill>
          <a:ln w="508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57AD9A4F-8497-24DF-98EC-1A769AE06089}"/>
              </a:ext>
            </a:extLst>
          </p:cNvPr>
          <p:cNvSpPr/>
          <p:nvPr/>
        </p:nvSpPr>
        <p:spPr>
          <a:xfrm>
            <a:off x="579645" y="5178800"/>
            <a:ext cx="724159" cy="724159"/>
          </a:xfrm>
          <a:prstGeom prst="ellipse">
            <a:avLst/>
          </a:prstGeom>
          <a:solidFill>
            <a:schemeClr val="accent3"/>
          </a:solidFill>
          <a:ln w="508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E0B987E7-D9CC-E496-D5D0-028737A51CD0}"/>
              </a:ext>
            </a:extLst>
          </p:cNvPr>
          <p:cNvSpPr/>
          <p:nvPr/>
        </p:nvSpPr>
        <p:spPr>
          <a:xfrm>
            <a:off x="5173840" y="5178800"/>
            <a:ext cx="724159" cy="724159"/>
          </a:xfrm>
          <a:prstGeom prst="ellipse">
            <a:avLst/>
          </a:prstGeom>
          <a:solidFill>
            <a:schemeClr val="accent5"/>
          </a:solidFill>
          <a:ln w="508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8A8F833-57D7-5C3E-B6A0-BD7B279DF9BB}"/>
              </a:ext>
            </a:extLst>
          </p:cNvPr>
          <p:cNvSpPr/>
          <p:nvPr/>
        </p:nvSpPr>
        <p:spPr>
          <a:xfrm rot="3600000">
            <a:off x="3185143" y="4222535"/>
            <a:ext cx="22477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1200" b="1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KÜLSŐ FORRÁS - MAGÁN</a:t>
            </a:r>
            <a:endParaRPr lang="en-MY" sz="1200" b="1" dirty="0">
              <a:solidFill>
                <a:schemeClr val="bg1"/>
              </a:solidFill>
              <a:latin typeface="Open Sans Light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C85CD0A-F8F8-8CE4-DB7E-38006B9D3EC4}"/>
              </a:ext>
            </a:extLst>
          </p:cNvPr>
          <p:cNvSpPr/>
          <p:nvPr/>
        </p:nvSpPr>
        <p:spPr>
          <a:xfrm rot="18000000">
            <a:off x="1741474" y="3199801"/>
            <a:ext cx="22477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MY" sz="120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SAJÁT FORRÁS</a:t>
            </a:r>
            <a:endParaRPr lang="en-MY" sz="1200" dirty="0">
              <a:solidFill>
                <a:schemeClr val="bg1"/>
              </a:solidFill>
              <a:latin typeface="Open Sans Light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9B2B372-C8FA-77FC-5BC6-F75BE537A56A}"/>
              </a:ext>
            </a:extLst>
          </p:cNvPr>
          <p:cNvSpPr/>
          <p:nvPr/>
        </p:nvSpPr>
        <p:spPr>
          <a:xfrm>
            <a:off x="1690620" y="4941168"/>
            <a:ext cx="224772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1200" dirty="0">
                <a:solidFill>
                  <a:schemeClr val="bg1"/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KÜLSŐ FORRÁS - ÁLLAMI</a:t>
            </a:r>
            <a:endParaRPr lang="en-MY" sz="1200" dirty="0">
              <a:solidFill>
                <a:schemeClr val="bg1"/>
              </a:solidFill>
              <a:latin typeface="Open Sans Light"/>
            </a:endParaRPr>
          </a:p>
        </p:txBody>
      </p:sp>
      <p:pic>
        <p:nvPicPr>
          <p:cNvPr id="67" name="Graphic 66" descr="Money">
            <a:extLst>
              <a:ext uri="{FF2B5EF4-FFF2-40B4-BE49-F238E27FC236}">
                <a16:creationId xmlns:a16="http://schemas.microsoft.com/office/drawing/2014/main" id="{8C8799A8-A682-12FD-8F06-CE489AA81D7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100627" y="1426144"/>
            <a:ext cx="380604" cy="380604"/>
          </a:xfrm>
          <a:prstGeom prst="rect">
            <a:avLst/>
          </a:prstGeom>
        </p:spPr>
      </p:pic>
      <p:pic>
        <p:nvPicPr>
          <p:cNvPr id="69" name="Graphic 68" descr="Bank">
            <a:extLst>
              <a:ext uri="{FF2B5EF4-FFF2-40B4-BE49-F238E27FC236}">
                <a16:creationId xmlns:a16="http://schemas.microsoft.com/office/drawing/2014/main" id="{F2B972CC-98F8-A765-4DD0-D5E09599CD5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51422" y="5348995"/>
            <a:ext cx="380604" cy="380604"/>
          </a:xfrm>
          <a:prstGeom prst="rect">
            <a:avLst/>
          </a:prstGeom>
        </p:spPr>
      </p:pic>
      <p:pic>
        <p:nvPicPr>
          <p:cNvPr id="71" name="Graphic 70" descr="City">
            <a:extLst>
              <a:ext uri="{FF2B5EF4-FFF2-40B4-BE49-F238E27FC236}">
                <a16:creationId xmlns:a16="http://schemas.microsoft.com/office/drawing/2014/main" id="{75435FA0-8482-0ABF-372C-E1445C44188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345617" y="5354885"/>
            <a:ext cx="380604" cy="380604"/>
          </a:xfrm>
          <a:prstGeom prst="rect">
            <a:avLst/>
          </a:prstGeom>
        </p:spPr>
      </p:pic>
      <p:sp>
        <p:nvSpPr>
          <p:cNvPr id="72" name="Téglalap 26">
            <a:extLst>
              <a:ext uri="{FF2B5EF4-FFF2-40B4-BE49-F238E27FC236}">
                <a16:creationId xmlns:a16="http://schemas.microsoft.com/office/drawing/2014/main" id="{1B3897B3-234D-5D78-2397-615B53128F59}"/>
              </a:ext>
            </a:extLst>
          </p:cNvPr>
          <p:cNvSpPr/>
          <p:nvPr/>
        </p:nvSpPr>
        <p:spPr>
          <a:xfrm>
            <a:off x="6216111" y="1527433"/>
            <a:ext cx="5017607" cy="455509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rgbClr val="B0B1B2"/>
            </a:solidFill>
            <a:prstDash val="solid"/>
          </a:ln>
          <a:effectLst/>
        </p:spPr>
        <p:txBody>
          <a:bodyPr lIns="191950" rtlCol="0" anchor="t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hu-HU" sz="2000" dirty="0">
              <a:solidFill>
                <a:srgbClr val="374151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rgbClr val="37415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Külső forrás – állami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srgbClr val="37415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Baross Gábor </a:t>
            </a:r>
            <a:r>
              <a:rPr lang="hu-HU" sz="2000" b="1" dirty="0" err="1">
                <a:solidFill>
                  <a:srgbClr val="37415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Újraiparosítási</a:t>
            </a:r>
            <a:r>
              <a:rPr lang="hu-HU" sz="2000" b="1" dirty="0">
                <a:solidFill>
                  <a:srgbClr val="37415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Beruházási Hiteltermékek</a:t>
            </a:r>
          </a:p>
          <a:p>
            <a:pPr marL="952393" lvl="1" indent="-342900" algn="just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37415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Baross Gábor </a:t>
            </a:r>
            <a:r>
              <a:rPr lang="hu-HU" sz="2000" dirty="0" err="1">
                <a:solidFill>
                  <a:srgbClr val="37415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Újraiparosítási</a:t>
            </a:r>
            <a:r>
              <a:rPr lang="hu-HU" sz="2000" dirty="0">
                <a:solidFill>
                  <a:srgbClr val="37415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Beruházási Hitel </a:t>
            </a:r>
          </a:p>
          <a:p>
            <a:pPr marL="952393" lvl="1" indent="-342900" algn="just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37415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Baross Gábor </a:t>
            </a:r>
            <a:r>
              <a:rPr lang="hu-HU" sz="2000" dirty="0" err="1">
                <a:solidFill>
                  <a:srgbClr val="37415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Újraiparosítási</a:t>
            </a:r>
            <a:r>
              <a:rPr lang="hu-HU" sz="2000" dirty="0">
                <a:solidFill>
                  <a:srgbClr val="37415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Zöld Beruházási Hitel</a:t>
            </a:r>
          </a:p>
          <a:p>
            <a:pPr marL="1561887" lvl="2" indent="-342900" algn="just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37415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Zöld beruházási hitel TCF</a:t>
            </a:r>
          </a:p>
          <a:p>
            <a:pPr marL="1561887" lvl="2" indent="-342900" algn="just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37415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Zöld Jövő Exportőrei beruházási hitel ÁCSR</a:t>
            </a:r>
          </a:p>
          <a:p>
            <a:pPr marL="952393" lvl="1" indent="-342900" algn="just"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srgbClr val="37415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Baross Gábor </a:t>
            </a:r>
            <a:r>
              <a:rPr lang="hu-HU" sz="2000" dirty="0" err="1">
                <a:solidFill>
                  <a:srgbClr val="37415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Újraiparosítási</a:t>
            </a:r>
            <a:r>
              <a:rPr lang="hu-HU" sz="2000" dirty="0">
                <a:solidFill>
                  <a:srgbClr val="374151"/>
                </a:solidFill>
                <a:latin typeface="Garamond" panose="02020404030301010803" pitchFamily="18" charset="0"/>
                <a:ea typeface="Times New Roman" panose="02020603050405020304" pitchFamily="18" charset="0"/>
              </a:rPr>
              <a:t> Beruházási Hitel Plusz (Beruházási Hitel, Zöld Beruházási Hitel)</a:t>
            </a:r>
          </a:p>
          <a:p>
            <a:pPr marL="952393" lvl="1" indent="-342900" algn="just">
              <a:buFont typeface="Arial" panose="020B0604020202020204" pitchFamily="34" charset="0"/>
              <a:buChar char="•"/>
            </a:pPr>
            <a:endParaRPr lang="hu-HU" sz="2000" dirty="0">
              <a:solidFill>
                <a:srgbClr val="374151"/>
              </a:solidFill>
              <a:latin typeface="Garamond" panose="02020404030301010803" pitchFamily="18" charset="0"/>
              <a:ea typeface="Times New Roman" panose="02020603050405020304" pitchFamily="18" charset="0"/>
            </a:endParaRPr>
          </a:p>
          <a:p>
            <a:pPr marL="952393" lvl="1" indent="-342900" algn="just">
              <a:buFont typeface="Arial" panose="020B0604020202020204" pitchFamily="34" charset="0"/>
              <a:buChar char="•"/>
            </a:pPr>
            <a:endParaRPr lang="hu-HU" sz="2000" b="1" dirty="0">
              <a:solidFill>
                <a:srgbClr val="374151"/>
              </a:solidFill>
              <a:latin typeface="Garamond" panose="02020404030301010803" pitchFamily="18" charset="0"/>
              <a:ea typeface="Times New Roman" panose="02020603050405020304" pitchFamily="18" charset="0"/>
            </a:endParaRPr>
          </a:p>
        </p:txBody>
      </p:sp>
      <p:sp>
        <p:nvSpPr>
          <p:cNvPr id="73" name="Téglalap 27">
            <a:extLst>
              <a:ext uri="{FF2B5EF4-FFF2-40B4-BE49-F238E27FC236}">
                <a16:creationId xmlns:a16="http://schemas.microsoft.com/office/drawing/2014/main" id="{2324345E-338E-47FF-9B60-AF3C234155D2}"/>
              </a:ext>
            </a:extLst>
          </p:cNvPr>
          <p:cNvSpPr/>
          <p:nvPr/>
        </p:nvSpPr>
        <p:spPr>
          <a:xfrm>
            <a:off x="6454452" y="1308407"/>
            <a:ext cx="2673241" cy="40812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lIns="191950" rtlCol="0" anchor="ctr"/>
          <a:lstStyle/>
          <a:p>
            <a:pPr marL="0" marR="0" lvl="0" indent="0" defTabSz="12188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1" i="0" u="none" strike="noStrike" kern="0" cap="small" spc="0" normalizeH="0" baseline="0" noProof="0" dirty="0">
                <a:ln>
                  <a:noFill/>
                </a:ln>
                <a:solidFill>
                  <a:srgbClr val="B4995E"/>
                </a:solidFill>
                <a:effectLst/>
                <a:uLnTx/>
                <a:uFillTx/>
                <a:latin typeface="Garamond" panose="02020404030301010803" pitchFamily="18" charset="0"/>
              </a:rPr>
              <a:t>Kedvezményes hitel</a:t>
            </a:r>
          </a:p>
        </p:txBody>
      </p:sp>
      <p:sp>
        <p:nvSpPr>
          <p:cNvPr id="75" name="Téglalap 40">
            <a:extLst>
              <a:ext uri="{FF2B5EF4-FFF2-40B4-BE49-F238E27FC236}">
                <a16:creationId xmlns:a16="http://schemas.microsoft.com/office/drawing/2014/main" id="{209C90CC-DA4D-D702-D5BF-F92088FC3D80}"/>
              </a:ext>
            </a:extLst>
          </p:cNvPr>
          <p:cNvSpPr/>
          <p:nvPr/>
        </p:nvSpPr>
        <p:spPr>
          <a:xfrm>
            <a:off x="10823112" y="1196752"/>
            <a:ext cx="671900" cy="671900"/>
          </a:xfrm>
          <a:prstGeom prst="rect">
            <a:avLst/>
          </a:prstGeom>
          <a:solidFill>
            <a:srgbClr val="B4995E"/>
          </a:solidFill>
          <a:ln w="25400" cap="flat" cmpd="sng" algn="ctr">
            <a:solidFill>
              <a:srgbClr val="B4995E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88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u-HU" sz="2399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83" name="Graphic 82" descr="City">
            <a:extLst>
              <a:ext uri="{FF2B5EF4-FFF2-40B4-BE49-F238E27FC236}">
                <a16:creationId xmlns:a16="http://schemas.microsoft.com/office/drawing/2014/main" id="{83ADD5A8-74A3-72DD-0068-F8E9FC0CF4A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0883878" y="1268760"/>
            <a:ext cx="531998" cy="531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809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7">
            <a:extLst>
              <a:ext uri="{FF2B5EF4-FFF2-40B4-BE49-F238E27FC236}">
                <a16:creationId xmlns:a16="http://schemas.microsoft.com/office/drawing/2014/main" id="{BD0E4DD1-B7B2-4320-A6C3-94B9901E7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u-HU" b="1" cap="small" dirty="0">
                <a:solidFill>
                  <a:srgbClr val="B4995E"/>
                </a:solidFill>
                <a:latin typeface="Garamond" panose="02020404030301010803" pitchFamily="18" charset="0"/>
              </a:rPr>
              <a:t>Baross Gábor </a:t>
            </a:r>
            <a:r>
              <a:rPr lang="hu-HU" b="1" cap="small" dirty="0" err="1">
                <a:solidFill>
                  <a:srgbClr val="B4995E"/>
                </a:solidFill>
                <a:latin typeface="Garamond" panose="02020404030301010803" pitchFamily="18" charset="0"/>
              </a:rPr>
              <a:t>Újraiparosítási</a:t>
            </a:r>
            <a:r>
              <a:rPr lang="hu-HU" b="1" cap="small" dirty="0">
                <a:solidFill>
                  <a:srgbClr val="B4995E"/>
                </a:solidFill>
                <a:latin typeface="Garamond" panose="02020404030301010803" pitchFamily="18" charset="0"/>
              </a:rPr>
              <a:t> Beruházási </a:t>
            </a:r>
            <a:br>
              <a:rPr lang="hu-HU" b="1" cap="small" dirty="0">
                <a:solidFill>
                  <a:srgbClr val="B4995E"/>
                </a:solidFill>
                <a:latin typeface="Garamond" panose="02020404030301010803" pitchFamily="18" charset="0"/>
              </a:rPr>
            </a:br>
            <a:r>
              <a:rPr lang="hu-HU" b="1" cap="small" dirty="0">
                <a:solidFill>
                  <a:srgbClr val="B4995E"/>
                </a:solidFill>
                <a:latin typeface="Garamond" panose="02020404030301010803" pitchFamily="18" charset="0"/>
              </a:rPr>
              <a:t>Hitel Plusz </a:t>
            </a:r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z="1400" smtClean="0">
                <a:latin typeface="Garamond" panose="02020404030301010803" pitchFamily="18" charset="0"/>
                <a:cs typeface="Times New Roman" panose="02020603050405020304" pitchFamily="18" charset="0"/>
              </a:rPr>
              <a:pPr/>
              <a:t>9</a:t>
            </a:fld>
            <a:endParaRPr lang="en-US" sz="1400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pic>
        <p:nvPicPr>
          <p:cNvPr id="25" name="Kép 2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48" t="24973" r="13225" b="25080"/>
          <a:stretch/>
        </p:blipFill>
        <p:spPr>
          <a:xfrm>
            <a:off x="45740" y="6093296"/>
            <a:ext cx="2520280" cy="720080"/>
          </a:xfrm>
          <a:prstGeom prst="rect">
            <a:avLst/>
          </a:prstGeom>
        </p:spPr>
      </p:pic>
      <p:pic>
        <p:nvPicPr>
          <p:cNvPr id="26" name="Kép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49" y="6386280"/>
            <a:ext cx="8642223" cy="15326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FAA0458-82EA-A1A8-7176-B2F4869AFA9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143" y="350705"/>
            <a:ext cx="2673241" cy="787720"/>
          </a:xfrm>
          <a:prstGeom prst="rect">
            <a:avLst/>
          </a:prstGeom>
        </p:spPr>
      </p:pic>
      <p:sp>
        <p:nvSpPr>
          <p:cNvPr id="3" name="Téglalap 26">
            <a:extLst>
              <a:ext uri="{FF2B5EF4-FFF2-40B4-BE49-F238E27FC236}">
                <a16:creationId xmlns:a16="http://schemas.microsoft.com/office/drawing/2014/main" id="{60F5F3E4-0578-1CF0-F5ED-742A6C772C12}"/>
              </a:ext>
            </a:extLst>
          </p:cNvPr>
          <p:cNvSpPr/>
          <p:nvPr/>
        </p:nvSpPr>
        <p:spPr>
          <a:xfrm>
            <a:off x="609441" y="1536378"/>
            <a:ext cx="5196939" cy="4638046"/>
          </a:xfrm>
          <a:prstGeom prst="rect">
            <a:avLst/>
          </a:prstGeom>
          <a:noFill/>
          <a:ln w="12700" cap="flat" cmpd="sng" algn="ctr">
            <a:solidFill>
              <a:srgbClr val="B0B1B2"/>
            </a:solidFill>
            <a:prstDash val="solid"/>
          </a:ln>
          <a:effectLst/>
        </p:spPr>
        <p:txBody>
          <a:bodyPr lIns="191950" rtlCol="0" anchor="t"/>
          <a:lstStyle/>
          <a:p>
            <a:pPr marL="539687" lvl="2" indent="-285750" defTabSz="1142714">
              <a:lnSpc>
                <a:spcPct val="107000"/>
              </a:lnSpc>
              <a:buClr>
                <a:srgbClr val="B4995E"/>
              </a:buClr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székhelye vagy telephelye </a:t>
            </a:r>
            <a:r>
              <a:rPr lang="hu-HU" sz="20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Magyarország területén</a:t>
            </a:r>
          </a:p>
          <a:p>
            <a:pPr marL="539687" lvl="2" indent="-285750" defTabSz="1142714">
              <a:lnSpc>
                <a:spcPct val="107000"/>
              </a:lnSpc>
              <a:buClr>
                <a:srgbClr val="B4995E"/>
              </a:buClr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devizabelföldinek</a:t>
            </a:r>
            <a:r>
              <a:rPr lang="hu-HU" sz="20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minősül</a:t>
            </a:r>
          </a:p>
          <a:p>
            <a:pPr marL="539687" lvl="2" indent="-285750" defTabSz="1142714">
              <a:lnSpc>
                <a:spcPct val="107000"/>
              </a:lnSpc>
              <a:buClr>
                <a:srgbClr val="B4995E"/>
              </a:buCl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nem áll fenn vele szemben </a:t>
            </a:r>
            <a:r>
              <a:rPr lang="hu-HU" sz="20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egyetlen kizáró ok sem</a:t>
            </a:r>
          </a:p>
          <a:p>
            <a:pPr marL="539687" lvl="2" indent="-285750" defTabSz="1142714">
              <a:lnSpc>
                <a:spcPct val="107000"/>
              </a:lnSpc>
              <a:buClr>
                <a:srgbClr val="B4995E"/>
              </a:buCl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Az Ukrajna elleni orosz agresszió és/vagy a bevezetett szankciók, illetve az erre válaszul hozott megtorló ellenintézkedések gazdasági </a:t>
            </a:r>
            <a:r>
              <a:rPr lang="hu-HU" sz="20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hatásai által hátrányosan érintett hazai vállalkozás</a:t>
            </a:r>
            <a:endParaRPr lang="hu-HU" sz="2000" b="1" kern="100" dirty="0">
              <a:effectLst/>
              <a:latin typeface="Garamond" panose="02020404030301010803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églalap 26">
            <a:extLst>
              <a:ext uri="{FF2B5EF4-FFF2-40B4-BE49-F238E27FC236}">
                <a16:creationId xmlns:a16="http://schemas.microsoft.com/office/drawing/2014/main" id="{D3294362-F4C7-5A79-715F-C2A046F5D7FA}"/>
              </a:ext>
            </a:extLst>
          </p:cNvPr>
          <p:cNvSpPr/>
          <p:nvPr/>
        </p:nvSpPr>
        <p:spPr>
          <a:xfrm>
            <a:off x="6382446" y="1536377"/>
            <a:ext cx="5196939" cy="4638046"/>
          </a:xfrm>
          <a:prstGeom prst="rect">
            <a:avLst/>
          </a:prstGeom>
          <a:noFill/>
          <a:ln w="12700" cap="flat" cmpd="sng" algn="ctr">
            <a:solidFill>
              <a:srgbClr val="B0B1B2"/>
            </a:solidFill>
            <a:prstDash val="solid"/>
          </a:ln>
          <a:effectLst/>
        </p:spPr>
        <p:txBody>
          <a:bodyPr lIns="191950" rtlCol="0" anchor="t"/>
          <a:lstStyle/>
          <a:p>
            <a:pPr marL="539687" lvl="2" indent="-285750" defTabSz="1142714">
              <a:buClr>
                <a:srgbClr val="B4995E"/>
              </a:buClr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termelő és szolgáltató tevékenységekhez </a:t>
            </a:r>
            <a:r>
              <a:rPr lang="hu-HU" sz="20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kapcsolódó beruházások finanszírozása</a:t>
            </a:r>
          </a:p>
          <a:p>
            <a:pPr marL="539687" lvl="2" indent="-285750" defTabSz="1142714">
              <a:buClr>
                <a:srgbClr val="B4995E"/>
              </a:buClr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már megkezdett </a:t>
            </a:r>
            <a:r>
              <a:rPr lang="hu-HU" sz="20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új/meglévő termelő és szolgáltató tevékenységekhez kapcsolódó beruházások befejezése</a:t>
            </a:r>
          </a:p>
          <a:p>
            <a:pPr marL="539687" lvl="2" indent="-285750" defTabSz="1142714">
              <a:buClr>
                <a:srgbClr val="B4995E"/>
              </a:buClr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ipari, kereskedelmi és lakóingatlan építése</a:t>
            </a:r>
            <a:r>
              <a:rPr lang="hu-HU" sz="20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, vásárlása, fejlesztése bérbeadási céllal is</a:t>
            </a:r>
          </a:p>
          <a:p>
            <a:pPr marL="539687" lvl="2" indent="-285750" defTabSz="1142714">
              <a:buClr>
                <a:srgbClr val="B4995E"/>
              </a:buClr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ingatlanalapok</a:t>
            </a:r>
            <a:r>
              <a:rPr lang="hu-HU" sz="20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finanszírozása</a:t>
            </a:r>
          </a:p>
          <a:p>
            <a:pPr marL="539687" lvl="2" indent="-285750" defTabSz="1142714">
              <a:buClr>
                <a:srgbClr val="B4995E"/>
              </a:buClr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befektetési</a:t>
            </a:r>
            <a:r>
              <a:rPr lang="hu-HU" sz="20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alapok finanszírozása</a:t>
            </a:r>
          </a:p>
          <a:p>
            <a:pPr marL="539687" lvl="2" indent="-285750" defTabSz="1142714">
              <a:buClr>
                <a:srgbClr val="B4995E"/>
              </a:buClr>
              <a:buFont typeface="Arial" panose="020B0604020202020204" pitchFamily="34" charset="0"/>
              <a:buChar char="•"/>
            </a:pPr>
            <a:r>
              <a:rPr lang="hu-HU" sz="20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szállodaingatlan</a:t>
            </a:r>
            <a:r>
              <a:rPr lang="hu-HU" sz="20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fejlesztés</a:t>
            </a:r>
          </a:p>
          <a:p>
            <a:pPr marL="539687" lvl="2" indent="-285750" defTabSz="1142714">
              <a:buClr>
                <a:srgbClr val="B4995E"/>
              </a:buCl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az ügyfél belföldi/külföldi vállalkozásban történő </a:t>
            </a:r>
            <a:r>
              <a:rPr lang="hu-HU" sz="20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részesedés vásárlása</a:t>
            </a:r>
            <a:endParaRPr lang="hu-HU" sz="2000" dirty="0">
              <a:solidFill>
                <a:prstClr val="black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marL="539687" lvl="2" indent="-285750" defTabSz="1142714">
              <a:buClr>
                <a:srgbClr val="B4995E"/>
              </a:buClr>
              <a:buFont typeface="Arial" panose="020B0604020202020204" pitchFamily="34" charset="0"/>
              <a:buChar char="•"/>
            </a:pPr>
            <a:r>
              <a:rPr lang="hu-HU" sz="20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ügyfél általi </a:t>
            </a:r>
            <a:r>
              <a:rPr lang="hu-HU" sz="2000" b="1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tőkeemelés</a:t>
            </a:r>
            <a:r>
              <a:rPr lang="hu-HU" sz="2000" dirty="0">
                <a:solidFill>
                  <a:prstClr val="blac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 a belföldi/külföldi vállalkozásban</a:t>
            </a:r>
          </a:p>
          <a:p>
            <a:pPr marL="539687" lvl="2" indent="-285750" defTabSz="1142714">
              <a:buClr>
                <a:srgbClr val="B4995E"/>
              </a:buClr>
              <a:buFont typeface="Arial" panose="020B0604020202020204" pitchFamily="34" charset="0"/>
              <a:buChar char="•"/>
            </a:pPr>
            <a:endParaRPr lang="hu-HU" sz="2000" dirty="0">
              <a:solidFill>
                <a:prstClr val="black"/>
              </a:solidFill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églalap 27">
            <a:extLst>
              <a:ext uri="{FF2B5EF4-FFF2-40B4-BE49-F238E27FC236}">
                <a16:creationId xmlns:a16="http://schemas.microsoft.com/office/drawing/2014/main" id="{E6E6D71C-361A-BC9F-5162-B45C18A5CDB4}"/>
              </a:ext>
            </a:extLst>
          </p:cNvPr>
          <p:cNvSpPr/>
          <p:nvPr/>
        </p:nvSpPr>
        <p:spPr>
          <a:xfrm>
            <a:off x="765820" y="1182746"/>
            <a:ext cx="1962809" cy="40812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lIns="191950" rtlCol="0" anchor="ctr"/>
          <a:lstStyle/>
          <a:p>
            <a:pPr marL="0" marR="0" lvl="0" indent="0" defTabSz="12188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1" i="0" u="none" strike="noStrike" kern="0" cap="small" spc="0" normalizeH="0" baseline="0" noProof="0" dirty="0">
                <a:ln>
                  <a:noFill/>
                </a:ln>
                <a:solidFill>
                  <a:srgbClr val="B4995E"/>
                </a:solidFill>
                <a:effectLst/>
                <a:uLnTx/>
                <a:uFillTx/>
                <a:latin typeface="Garamond" panose="02020404030301010803" pitchFamily="18" charset="0"/>
              </a:rPr>
              <a:t>Ügyfelek</a:t>
            </a:r>
          </a:p>
        </p:txBody>
      </p:sp>
      <p:sp>
        <p:nvSpPr>
          <p:cNvPr id="5" name="Téglalap 27">
            <a:extLst>
              <a:ext uri="{FF2B5EF4-FFF2-40B4-BE49-F238E27FC236}">
                <a16:creationId xmlns:a16="http://schemas.microsoft.com/office/drawing/2014/main" id="{4C95B68E-BE52-F2D8-F487-A2196591FA59}"/>
              </a:ext>
            </a:extLst>
          </p:cNvPr>
          <p:cNvSpPr/>
          <p:nvPr/>
        </p:nvSpPr>
        <p:spPr>
          <a:xfrm>
            <a:off x="6526460" y="1179627"/>
            <a:ext cx="1962809" cy="408124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lIns="191950" rtlCol="0" anchor="ctr"/>
          <a:lstStyle/>
          <a:p>
            <a:pPr marL="0" marR="0" lvl="0" indent="0" defTabSz="121889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800" b="1" i="0" u="none" strike="noStrike" kern="0" cap="small" spc="0" normalizeH="0" baseline="0" noProof="0" dirty="0">
                <a:ln>
                  <a:noFill/>
                </a:ln>
                <a:solidFill>
                  <a:srgbClr val="B4995E"/>
                </a:solidFill>
                <a:effectLst/>
                <a:uLnTx/>
                <a:uFillTx/>
                <a:latin typeface="Garamond" panose="02020404030301010803" pitchFamily="18" charset="0"/>
              </a:rPr>
              <a:t>Ügyletek</a:t>
            </a:r>
          </a:p>
        </p:txBody>
      </p:sp>
    </p:spTree>
    <p:extLst>
      <p:ext uri="{BB962C8B-B14F-4D97-AF65-F5344CB8AC3E}">
        <p14:creationId xmlns:p14="http://schemas.microsoft.com/office/powerpoint/2010/main" val="2090563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F5CE67A439414F999F2D351B1713F7" ma:contentTypeVersion="13" ma:contentTypeDescription="Create a new document." ma:contentTypeScope="" ma:versionID="429ad7054fd95055bfeff25933c37943">
  <xsd:schema xmlns:xsd="http://www.w3.org/2001/XMLSchema" xmlns:xs="http://www.w3.org/2001/XMLSchema" xmlns:p="http://schemas.microsoft.com/office/2006/metadata/properties" xmlns:ns2="6b0bcf86-2c9d-4d23-ac41-0d2b02cd63d7" xmlns:ns3="5d0cea32-6f5f-4387-a297-a79c863a6dec" targetNamespace="http://schemas.microsoft.com/office/2006/metadata/properties" ma:root="true" ma:fieldsID="9ed3da975b5705db6c48b075209fb187" ns2:_="" ns3:_="">
    <xsd:import namespace="6b0bcf86-2c9d-4d23-ac41-0d2b02cd63d7"/>
    <xsd:import namespace="5d0cea32-6f5f-4387-a297-a79c863a6d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0bcf86-2c9d-4d23-ac41-0d2b02cd63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91c5a887-41df-4bfe-8e77-560cb58660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0cea32-6f5f-4387-a297-a79c863a6de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243ac9d-5e42-4f80-861b-0409b05a384e}" ma:internalName="TaxCatchAll" ma:showField="CatchAllData" ma:web="5d0cea32-6f5f-4387-a297-a79c863a6d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b0bcf86-2c9d-4d23-ac41-0d2b02cd63d7">
      <Terms xmlns="http://schemas.microsoft.com/office/infopath/2007/PartnerControls"/>
    </lcf76f155ced4ddcb4097134ff3c332f>
    <TaxCatchAll xmlns="5d0cea32-6f5f-4387-a297-a79c863a6dec" xsi:nil="true"/>
  </documentManagement>
</p:properties>
</file>

<file path=customXml/itemProps1.xml><?xml version="1.0" encoding="utf-8"?>
<ds:datastoreItem xmlns:ds="http://schemas.openxmlformats.org/officeDocument/2006/customXml" ds:itemID="{9850F270-47E2-4816-AD06-1B01AF2EFA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0bcf86-2c9d-4d23-ac41-0d2b02cd63d7"/>
    <ds:schemaRef ds:uri="5d0cea32-6f5f-4387-a297-a79c863a6d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EDE0FB9-47D6-4BBE-A63C-DE0F4F76FF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F984A0-B028-4BFC-9D98-1975B0DE451C}">
  <ds:schemaRefs>
    <ds:schemaRef ds:uri="http://purl.org/dc/elements/1.1/"/>
    <ds:schemaRef ds:uri="6b0bcf86-2c9d-4d23-ac41-0d2b02cd63d7"/>
    <ds:schemaRef ds:uri="5d0cea32-6f5f-4387-a297-a79c863a6dec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9599</TotalTime>
  <Words>714</Words>
  <Application>Microsoft Office PowerPoint</Application>
  <PresentationFormat>Egyéni</PresentationFormat>
  <Paragraphs>147</Paragraphs>
  <Slides>12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21" baseType="lpstr">
      <vt:lpstr>Arial</vt:lpstr>
      <vt:lpstr>Arial MT</vt:lpstr>
      <vt:lpstr>Calibri</vt:lpstr>
      <vt:lpstr>Garamond</vt:lpstr>
      <vt:lpstr>Open Sans</vt:lpstr>
      <vt:lpstr>Open Sans Light</vt:lpstr>
      <vt:lpstr>Open Sans SemiBold</vt:lpstr>
      <vt:lpstr>Symbol</vt:lpstr>
      <vt:lpstr>Office Theme</vt:lpstr>
      <vt:lpstr>TŐKEALAPOKRÓL ÁLTALÁNOSAN</vt:lpstr>
      <vt:lpstr>Finanszírozási források</vt:lpstr>
      <vt:lpstr>A tőkebefektetés célja és működése</vt:lpstr>
      <vt:lpstr>Alapkezelők</vt:lpstr>
      <vt:lpstr>Összehasonlítás</vt:lpstr>
      <vt:lpstr>Magántőke-kezelő feladatai</vt:lpstr>
      <vt:lpstr>Befektetés folyamata</vt:lpstr>
      <vt:lpstr>Finanszírozási források</vt:lpstr>
      <vt:lpstr>Baross Gábor Újraiparosítási Beruházási  Hitel Plusz </vt:lpstr>
      <vt:lpstr>Baross Gábor Újraiparosítási Beruházási  Hitel Plusz </vt:lpstr>
      <vt:lpstr>PowerPoint-bemutató</vt:lpstr>
      <vt:lpstr>PowerPoint-bemutató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Professional Business Slide Deck</dc:title>
  <dc:creator>Value-MAX</dc:creator>
  <cp:lastModifiedBy>Majláth Anna</cp:lastModifiedBy>
  <cp:revision>347</cp:revision>
  <cp:lastPrinted>2020-05-31T09:31:41Z</cp:lastPrinted>
  <dcterms:created xsi:type="dcterms:W3CDTF">2013-09-12T13:05:01Z</dcterms:created>
  <dcterms:modified xsi:type="dcterms:W3CDTF">2023-07-05T14:23:08Z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0x01010003F5CE67A439414F999F2D351B1713F7</vt:lpwstr>
  </property>
  <property fmtid="{D5CDD505-2E9C-101B-9397-08002B2CF9AE}" pid="3" name="MediaServiceImageTags">
    <vt:lpwstr/>
  </property>
</Properties>
</file>